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notesSlide+xml" PartName="/ppt/notesSlides/notesSlide18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notesSlide+xml" PartName="/ppt/notesSlides/notesSlide16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9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5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67" r:id="rId6"/>
    <p:sldId id="280" r:id="rId7"/>
    <p:sldId id="262" r:id="rId8"/>
    <p:sldId id="276" r:id="rId9"/>
    <p:sldId id="261" r:id="rId10"/>
    <p:sldId id="260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81" r:id="rId23"/>
    <p:sldId id="277" r:id="rId24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Odibee Sans" charset="0"/>
      <p:regular r:id="rId30"/>
    </p:embeddedFont>
    <p:embeddedFont>
      <p:font typeface="Roboto" pitchFamily="2" charset="0"/>
      <p:regular r:id="rId31"/>
      <p:bold r:id="rId32"/>
      <p:italic r:id="rId33"/>
      <p:boldItalic r:id="rId34"/>
    </p:embeddedFont>
    <p:embeddedFont>
      <p:font typeface="Roboto Medium" pitchFamily="2" charset="0"/>
      <p:regular r:id="rId35"/>
      <p:italic r:id="rId36"/>
    </p:embeddedFont>
    <p:embeddedFont>
      <p:font typeface="Franklin Gothic Medium" pitchFamily="3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167"/>
    <a:srgbClr val="DFCD49"/>
  </p:clrMru>
</p:presentationPr>
</file>

<file path=ppt/tableStyles.xml><?xml version="1.0" encoding="utf-8"?>
<a:tblStyleLst xmlns:a="http://schemas.openxmlformats.org/drawingml/2006/main" def="{CDE1EE4A-1E0A-455F-9F59-08E5FCEAA799}">
  <a:tblStyle styleId="{CDE1EE4A-1E0A-455F-9F59-08E5FCEAA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923" autoAdjust="0"/>
  </p:normalViewPr>
  <p:slideViewPr>
    <p:cSldViewPr snapToGrid="0">
      <p:cViewPr varScale="1">
        <p:scale>
          <a:sx n="39" d="100"/>
          <a:sy n="39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vk.com/foto32rakur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s://cvrsov.ru/" TargetMode="External"/><Relationship Id="rId4" Type="http://schemas.openxmlformats.org/officeDocument/2006/relationships/hyperlink" Target="mailto:titov32cvr@yandex.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8A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32886" y="5216349"/>
            <a:ext cx="10396119" cy="10631235"/>
          </a:xfrm>
          <a:custGeom>
            <a:avLst/>
            <a:gdLst/>
            <a:ahLst/>
            <a:cxnLst/>
            <a:rect l="l" t="t" r="r" b="b"/>
            <a:pathLst>
              <a:path w="10396119" h="10631235" extrusionOk="0">
                <a:moveTo>
                  <a:pt x="0" y="0"/>
                </a:moveTo>
                <a:lnTo>
                  <a:pt x="10396119" y="0"/>
                </a:lnTo>
                <a:lnTo>
                  <a:pt x="10396119" y="10631234"/>
                </a:lnTo>
                <a:lnTo>
                  <a:pt x="0" y="10631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4545202" y="544702"/>
            <a:ext cx="9197596" cy="9197596"/>
            <a:chOff x="0" y="0"/>
            <a:chExt cx="812800" cy="812800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>
            <a:off x="8450113" y="115361"/>
            <a:ext cx="6775354" cy="6775354"/>
          </a:xfrm>
          <a:custGeom>
            <a:avLst/>
            <a:gdLst/>
            <a:ahLst/>
            <a:cxnLst/>
            <a:rect l="l" t="t" r="r" b="b"/>
            <a:pathLst>
              <a:path w="6775354" h="6775354" extrusionOk="0">
                <a:moveTo>
                  <a:pt x="0" y="0"/>
                </a:moveTo>
                <a:lnTo>
                  <a:pt x="6775354" y="0"/>
                </a:lnTo>
                <a:lnTo>
                  <a:pt x="6775354" y="6775353"/>
                </a:lnTo>
                <a:lnTo>
                  <a:pt x="0" y="677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 rot="10800000">
            <a:off x="16110013" y="-278231"/>
            <a:ext cx="0" cy="10843461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 rot="10800000">
            <a:off x="16648938" y="8992"/>
            <a:ext cx="0" cy="10556238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3"/>
          <p:cNvCxnSpPr/>
          <p:nvPr/>
        </p:nvCxnSpPr>
        <p:spPr>
          <a:xfrm rot="10800000">
            <a:off x="17187862" y="-132533"/>
            <a:ext cx="0" cy="10697764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7" name="Picture 3" descr="C:\Users\User\Desktop\Downloads\04 Титов Геннадий Иванович ЦВР Со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760" y="-777240"/>
            <a:ext cx="8732520" cy="13098780"/>
          </a:xfrm>
          <a:prstGeom prst="rect">
            <a:avLst/>
          </a:prstGeom>
          <a:noFill/>
        </p:spPr>
      </p:pic>
      <p:sp>
        <p:nvSpPr>
          <p:cNvPr id="19" name="Google Shape;97;p13"/>
          <p:cNvSpPr txBox="1"/>
          <p:nvPr/>
        </p:nvSpPr>
        <p:spPr>
          <a:xfrm>
            <a:off x="896500" y="3098507"/>
            <a:ext cx="12019400" cy="43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8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методический </a:t>
            </a:r>
            <a:r>
              <a:rPr lang="ru-RU" sz="8800" b="1" dirty="0" smtClean="0">
                <a:solidFill>
                  <a:srgbClr val="E3D167"/>
                </a:solidFill>
                <a:latin typeface="+mj-lt"/>
                <a:ea typeface="Odibee Sans"/>
                <a:cs typeface="Odibee Sans"/>
                <a:sym typeface="Odibee Sans"/>
              </a:rPr>
              <a:t>МОДУЛЬ</a:t>
            </a:r>
          </a:p>
          <a:p>
            <a:pPr>
              <a:lnSpc>
                <a:spcPct val="80000"/>
              </a:lnSpc>
            </a:pPr>
            <a:r>
              <a:rPr lang="ru-RU" sz="88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ФОТОСТУДИЯ «РАКУРС»</a:t>
            </a:r>
          </a:p>
        </p:txBody>
      </p:sp>
      <p:grpSp>
        <p:nvGrpSpPr>
          <p:cNvPr id="23" name="Google Shape;90;p13"/>
          <p:cNvGrpSpPr/>
          <p:nvPr/>
        </p:nvGrpSpPr>
        <p:grpSpPr>
          <a:xfrm>
            <a:off x="1010808" y="7668406"/>
            <a:ext cx="17277192" cy="3303095"/>
            <a:chOff x="0" y="-57150"/>
            <a:chExt cx="4550371" cy="869950"/>
          </a:xfrm>
        </p:grpSpPr>
        <p:sp>
          <p:nvSpPr>
            <p:cNvPr id="24" name="Google Shape;91;p13"/>
            <p:cNvSpPr/>
            <p:nvPr/>
          </p:nvSpPr>
          <p:spPr>
            <a:xfrm>
              <a:off x="0" y="0"/>
              <a:ext cx="4550371" cy="361587"/>
            </a:xfrm>
            <a:custGeom>
              <a:avLst/>
              <a:gdLst/>
              <a:ahLst/>
              <a:cxnLst/>
              <a:rect l="l" t="t" r="r" b="b"/>
              <a:pathLst>
                <a:path w="4550371" h="361587" extrusionOk="0">
                  <a:moveTo>
                    <a:pt x="0" y="0"/>
                  </a:moveTo>
                  <a:lnTo>
                    <a:pt x="4550371" y="0"/>
                  </a:lnTo>
                  <a:lnTo>
                    <a:pt x="4550371" y="361587"/>
                  </a:lnTo>
                  <a:lnTo>
                    <a:pt x="0" y="361587"/>
                  </a:lnTo>
                  <a:lnTo>
                    <a:pt x="0" y="0"/>
                  </a:lnTo>
                </a:path>
              </a:pathLst>
            </a:custGeom>
            <a:solidFill>
              <a:srgbClr val="F5D547">
                <a:alpha val="9254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92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96;p13"/>
          <p:cNvSpPr txBox="1"/>
          <p:nvPr/>
        </p:nvSpPr>
        <p:spPr>
          <a:xfrm>
            <a:off x="1141206" y="7888299"/>
            <a:ext cx="1714679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4B88A2"/>
                </a:solidFill>
                <a:latin typeface="Roboto"/>
                <a:ea typeface="Roboto"/>
                <a:cs typeface="Roboto"/>
                <a:sym typeface="Odibee Sans"/>
              </a:rPr>
              <a:t>Титов Геннадий Иванович, педагог дополнительного образования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4B88A2"/>
                </a:solidFill>
                <a:latin typeface="Roboto"/>
                <a:ea typeface="Roboto"/>
                <a:cs typeface="Roboto"/>
                <a:sym typeface="Odibee Sans"/>
              </a:rPr>
              <a:t>Серпик Ирина Владимировна, </a:t>
            </a:r>
            <a:r>
              <a:rPr lang="ru-RU" sz="4000" b="1" dirty="0" smtClean="0">
                <a:solidFill>
                  <a:srgbClr val="4B88A2"/>
                </a:solidFill>
                <a:latin typeface="Roboto"/>
                <a:ea typeface="Roboto"/>
                <a:cs typeface="Roboto"/>
                <a:sym typeface="Odibee Sans"/>
              </a:rPr>
              <a:t>методист</a:t>
            </a:r>
            <a:endParaRPr lang="ru-RU" sz="4000" b="1" dirty="0">
              <a:solidFill>
                <a:srgbClr val="4B88A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97;p13"/>
          <p:cNvSpPr txBox="1"/>
          <p:nvPr/>
        </p:nvSpPr>
        <p:spPr>
          <a:xfrm>
            <a:off x="820300" y="530567"/>
            <a:ext cx="830084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«МБУДО «Центр внешкольной работы Советского района» г.Брянска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-1614364" y="632433"/>
            <a:ext cx="9285208" cy="9022134"/>
          </a:xfrm>
          <a:custGeom>
            <a:avLst/>
            <a:gdLst/>
            <a:ahLst/>
            <a:cxnLst/>
            <a:rect l="l" t="t" r="r" b="b"/>
            <a:pathLst>
              <a:path w="9285208" h="9022134" extrusionOk="0">
                <a:moveTo>
                  <a:pt x="0" y="0"/>
                </a:moveTo>
                <a:lnTo>
                  <a:pt x="9285209" y="0"/>
                </a:lnTo>
                <a:lnTo>
                  <a:pt x="9285209" y="9022134"/>
                </a:lnTo>
                <a:lnTo>
                  <a:pt x="0" y="9022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t="-2067" r="-2867" b="-37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 rot="5400000">
            <a:off x="-198327" y="2592364"/>
            <a:ext cx="6280082" cy="3152754"/>
          </a:xfrm>
          <a:custGeom>
            <a:avLst/>
            <a:gdLst/>
            <a:ahLst/>
            <a:cxnLst/>
            <a:rect l="l" t="t" r="r" b="b"/>
            <a:pathLst>
              <a:path w="6280082" h="3152754" extrusionOk="0">
                <a:moveTo>
                  <a:pt x="0" y="0"/>
                </a:moveTo>
                <a:lnTo>
                  <a:pt x="6280082" y="0"/>
                </a:lnTo>
                <a:lnTo>
                  <a:pt x="6280082" y="3152754"/>
                </a:lnTo>
                <a:lnTo>
                  <a:pt x="0" y="315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8032287" y="1408219"/>
            <a:ext cx="91436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ОТКРЫТЫЙ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ГОРОДСКОЙ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ФОТОФЕСТИВАЛЬ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«БРЯНСКИЙ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ОБЪЕКТИВ»</a:t>
            </a:r>
            <a:endParaRPr sz="7200" b="1"/>
          </a:p>
        </p:txBody>
      </p:sp>
      <p:sp>
        <p:nvSpPr>
          <p:cNvPr id="169" name="Google Shape;169;p17"/>
          <p:cNvSpPr/>
          <p:nvPr/>
        </p:nvSpPr>
        <p:spPr>
          <a:xfrm rot="-5400000" flipH="1">
            <a:off x="2954427" y="4541882"/>
            <a:ext cx="6280082" cy="3152754"/>
          </a:xfrm>
          <a:custGeom>
            <a:avLst/>
            <a:gdLst/>
            <a:ahLst/>
            <a:cxnLst/>
            <a:rect l="l" t="t" r="r" b="b"/>
            <a:pathLst>
              <a:path w="6280082" h="3152754" extrusionOk="0">
                <a:moveTo>
                  <a:pt x="0" y="3152754"/>
                </a:moveTo>
                <a:lnTo>
                  <a:pt x="6280082" y="3152754"/>
                </a:lnTo>
                <a:lnTo>
                  <a:pt x="6280082" y="0"/>
                </a:lnTo>
                <a:lnTo>
                  <a:pt x="0" y="0"/>
                </a:lnTo>
                <a:lnTo>
                  <a:pt x="0" y="315275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flipH="1">
            <a:off x="-2018735" y="1587223"/>
            <a:ext cx="9388056" cy="8783603"/>
          </a:xfrm>
          <a:custGeom>
            <a:avLst/>
            <a:gdLst/>
            <a:ahLst/>
            <a:cxnLst/>
            <a:rect l="l" t="t" r="r" b="b"/>
            <a:pathLst>
              <a:path w="9388056" h="8783603" extrusionOk="0">
                <a:moveTo>
                  <a:pt x="9388055" y="0"/>
                </a:moveTo>
                <a:lnTo>
                  <a:pt x="0" y="0"/>
                </a:lnTo>
                <a:lnTo>
                  <a:pt x="0" y="8783603"/>
                </a:lnTo>
                <a:lnTo>
                  <a:pt x="9388055" y="8783603"/>
                </a:lnTo>
                <a:lnTo>
                  <a:pt x="938805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46624" t="-27300" r="-320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8229998" y="6944501"/>
            <a:ext cx="9885004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800" dirty="0" smtClean="0"/>
              <a:t>проводится в течение трех лет</a:t>
            </a:r>
          </a:p>
          <a:p>
            <a:r>
              <a:rPr lang="ru-RU" sz="2800" dirty="0" smtClean="0"/>
              <a:t>с целью воспитания патриотизма, гражданственности, любви к России, своему родному краю и его жителям,</a:t>
            </a:r>
          </a:p>
          <a:p>
            <a:r>
              <a:rPr lang="ru-RU" sz="2800" dirty="0" smtClean="0"/>
              <a:t>создания благоприятных условий для выявления и развития творческого потенциала детей,</a:t>
            </a:r>
          </a:p>
          <a:p>
            <a:r>
              <a:rPr lang="ru-RU" sz="2800" dirty="0" smtClean="0"/>
              <a:t>раскрытия посредством фотографии интересных и ярких сторон детской жизни</a:t>
            </a:r>
            <a:endParaRPr lang="ru-RU" sz="2800" dirty="0"/>
          </a:p>
        </p:txBody>
      </p:sp>
      <p:cxnSp>
        <p:nvCxnSpPr>
          <p:cNvPr id="172" name="Google Shape;172;p17"/>
          <p:cNvCxnSpPr/>
          <p:nvPr/>
        </p:nvCxnSpPr>
        <p:spPr>
          <a:xfrm>
            <a:off x="8155858" y="1100138"/>
            <a:ext cx="10785406" cy="0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8A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0"/>
          <p:cNvGrpSpPr/>
          <p:nvPr/>
        </p:nvGrpSpPr>
        <p:grpSpPr>
          <a:xfrm>
            <a:off x="9364193" y="2293548"/>
            <a:ext cx="11629719" cy="11629719"/>
            <a:chOff x="0" y="0"/>
            <a:chExt cx="812800" cy="812800"/>
          </a:xfrm>
        </p:grpSpPr>
        <p:sp>
          <p:nvSpPr>
            <p:cNvPr id="217" name="Google Shape;217;p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0"/>
          <p:cNvSpPr/>
          <p:nvPr/>
        </p:nvSpPr>
        <p:spPr>
          <a:xfrm rot="10800000">
            <a:off x="6863181" y="-3906639"/>
            <a:ext cx="10396119" cy="10631235"/>
          </a:xfrm>
          <a:custGeom>
            <a:avLst/>
            <a:gdLst/>
            <a:ahLst/>
            <a:cxnLst/>
            <a:rect l="l" t="t" r="r" b="b"/>
            <a:pathLst>
              <a:path w="10396119" h="10631235" extrusionOk="0">
                <a:moveTo>
                  <a:pt x="10396119" y="10631235"/>
                </a:moveTo>
                <a:lnTo>
                  <a:pt x="0" y="10631235"/>
                </a:lnTo>
                <a:lnTo>
                  <a:pt x="0" y="0"/>
                </a:lnTo>
                <a:lnTo>
                  <a:pt x="10396119" y="0"/>
                </a:lnTo>
                <a:lnTo>
                  <a:pt x="10396119" y="10631235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20"/>
          <p:cNvCxnSpPr/>
          <p:nvPr/>
        </p:nvCxnSpPr>
        <p:spPr>
          <a:xfrm rot="10800000">
            <a:off x="957262" y="1000121"/>
            <a:ext cx="0" cy="8741414"/>
          </a:xfrm>
          <a:prstGeom prst="straightConnector1">
            <a:avLst/>
          </a:prstGeom>
          <a:noFill/>
          <a:ln w="142875" cap="flat" cmpd="sng">
            <a:solidFill>
              <a:srgbClr val="F7EBE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20"/>
          <p:cNvSpPr txBox="1"/>
          <p:nvPr/>
        </p:nvSpPr>
        <p:spPr>
          <a:xfrm>
            <a:off x="1509844" y="607637"/>
            <a:ext cx="5707277" cy="560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78" dirty="0">
                <a:solidFill>
                  <a:srgbClr val="F7EBEC"/>
                </a:solidFill>
                <a:latin typeface="Odibee Sans"/>
                <a:ea typeface="Odibee Sans"/>
                <a:cs typeface="Odibee Sans"/>
                <a:sym typeface="Odibee Sans"/>
              </a:rPr>
              <a:t>02.</a:t>
            </a:r>
            <a:endParaRPr/>
          </a:p>
        </p:txBody>
      </p:sp>
      <p:grpSp>
        <p:nvGrpSpPr>
          <p:cNvPr id="222" name="Google Shape;222;p20"/>
          <p:cNvGrpSpPr/>
          <p:nvPr/>
        </p:nvGrpSpPr>
        <p:grpSpPr>
          <a:xfrm>
            <a:off x="8322342" y="-216991"/>
            <a:ext cx="5642521" cy="10503991"/>
            <a:chOff x="0" y="-57150"/>
            <a:chExt cx="1486096" cy="2766483"/>
          </a:xfrm>
        </p:grpSpPr>
        <p:sp>
          <p:nvSpPr>
            <p:cNvPr id="223" name="Google Shape;223;p20"/>
            <p:cNvSpPr/>
            <p:nvPr/>
          </p:nvSpPr>
          <p:spPr>
            <a:xfrm>
              <a:off x="0" y="0"/>
              <a:ext cx="1486096" cy="2709333"/>
            </a:xfrm>
            <a:custGeom>
              <a:avLst/>
              <a:gdLst/>
              <a:ahLst/>
              <a:cxnLst/>
              <a:rect l="l" t="t" r="r" b="b"/>
              <a:pathLst>
                <a:path w="1486096" h="2709333" extrusionOk="0">
                  <a:moveTo>
                    <a:pt x="0" y="0"/>
                  </a:moveTo>
                  <a:lnTo>
                    <a:pt x="1486096" y="0"/>
                  </a:lnTo>
                  <a:lnTo>
                    <a:pt x="1486096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FF4F4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00" name="Picture 4" descr="C:\Users\User\Desktop\Downloads\007e35e4-no-bg-HD (carve.photos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0106" y="0"/>
            <a:ext cx="18288000" cy="10287000"/>
          </a:xfrm>
          <a:prstGeom prst="rect">
            <a:avLst/>
          </a:prstGeom>
          <a:noFill/>
        </p:spPr>
      </p:pic>
      <p:sp>
        <p:nvSpPr>
          <p:cNvPr id="17" name="Google Shape;226;p20"/>
          <p:cNvSpPr txBox="1"/>
          <p:nvPr/>
        </p:nvSpPr>
        <p:spPr>
          <a:xfrm>
            <a:off x="1663581" y="6066869"/>
            <a:ext cx="1064478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F7EBEC"/>
                </a:solidFill>
                <a:sym typeface="Odibee Sans"/>
              </a:rPr>
              <a:t>СРЕДСТВА ВОСПИТНИЯ</a:t>
            </a:r>
            <a:endParaRPr sz="9600" b="1"/>
          </a:p>
        </p:txBody>
      </p:sp>
      <p:sp>
        <p:nvSpPr>
          <p:cNvPr id="18" name="Google Shape;227;p20"/>
          <p:cNvSpPr txBox="1"/>
          <p:nvPr/>
        </p:nvSpPr>
        <p:spPr>
          <a:xfrm>
            <a:off x="1738444" y="9007475"/>
            <a:ext cx="14288956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создают условия для творчества и </a:t>
            </a:r>
            <a:r>
              <a:rPr lang="ru-RU" sz="3200" b="1" dirty="0" err="1" smtClean="0">
                <a:solidFill>
                  <a:schemeClr val="bg1"/>
                </a:solidFill>
              </a:rPr>
              <a:t>самоактуализации</a:t>
            </a:r>
            <a:r>
              <a:rPr lang="ru-RU" sz="3200" b="1" dirty="0" smtClean="0">
                <a:solidFill>
                  <a:schemeClr val="bg1"/>
                </a:solidFill>
              </a:rPr>
              <a:t> личности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1"/>
          <p:cNvGrpSpPr/>
          <p:nvPr/>
        </p:nvGrpSpPr>
        <p:grpSpPr>
          <a:xfrm>
            <a:off x="0" y="8526959"/>
            <a:ext cx="18287996" cy="3303091"/>
            <a:chOff x="0" y="-57150"/>
            <a:chExt cx="4816592" cy="869950"/>
          </a:xfrm>
        </p:grpSpPr>
        <p:sp>
          <p:nvSpPr>
            <p:cNvPr id="233" name="Google Shape;233;p21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5" name="Google Shape;235;p21"/>
          <p:cNvCxnSpPr/>
          <p:nvPr/>
        </p:nvCxnSpPr>
        <p:spPr>
          <a:xfrm rot="10800000">
            <a:off x="9215438" y="2888931"/>
            <a:ext cx="0" cy="8741414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6" name="Google Shape;236;p21"/>
          <p:cNvGrpSpPr/>
          <p:nvPr/>
        </p:nvGrpSpPr>
        <p:grpSpPr>
          <a:xfrm>
            <a:off x="1028700" y="206752"/>
            <a:ext cx="7748271" cy="7748271"/>
            <a:chOff x="0" y="0"/>
            <a:chExt cx="812800" cy="812800"/>
          </a:xfrm>
        </p:grpSpPr>
        <p:sp>
          <p:nvSpPr>
            <p:cNvPr id="237" name="Google Shape;237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1"/>
          <p:cNvSpPr/>
          <p:nvPr/>
        </p:nvSpPr>
        <p:spPr>
          <a:xfrm rot="5400000">
            <a:off x="-2694533" y="3129565"/>
            <a:ext cx="8561933" cy="8755567"/>
          </a:xfrm>
          <a:custGeom>
            <a:avLst/>
            <a:gdLst/>
            <a:ahLst/>
            <a:cxnLst/>
            <a:rect l="l" t="t" r="r" b="b"/>
            <a:pathLst>
              <a:path w="8561933" h="8755567" extrusionOk="0">
                <a:moveTo>
                  <a:pt x="8561933" y="8755567"/>
                </a:moveTo>
                <a:lnTo>
                  <a:pt x="0" y="8755567"/>
                </a:lnTo>
                <a:lnTo>
                  <a:pt x="0" y="0"/>
                </a:lnTo>
                <a:lnTo>
                  <a:pt x="8561933" y="0"/>
                </a:lnTo>
                <a:lnTo>
                  <a:pt x="8561933" y="8755567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/>
          <p:nvPr/>
        </p:nvSpPr>
        <p:spPr>
          <a:xfrm flipH="1">
            <a:off x="-835184" y="-507899"/>
            <a:ext cx="8215392" cy="12323088"/>
          </a:xfrm>
          <a:custGeom>
            <a:avLst/>
            <a:gdLst/>
            <a:ahLst/>
            <a:cxnLst/>
            <a:rect l="l" t="t" r="r" b="b"/>
            <a:pathLst>
              <a:path w="8215392" h="12323088" extrusionOk="0">
                <a:moveTo>
                  <a:pt x="8215392" y="0"/>
                </a:moveTo>
                <a:lnTo>
                  <a:pt x="0" y="0"/>
                </a:lnTo>
                <a:lnTo>
                  <a:pt x="0" y="12323088"/>
                </a:lnTo>
                <a:lnTo>
                  <a:pt x="8215392" y="12323088"/>
                </a:lnTo>
                <a:lnTo>
                  <a:pt x="821539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1"/>
          <p:cNvSpPr txBox="1"/>
          <p:nvPr/>
        </p:nvSpPr>
        <p:spPr>
          <a:xfrm>
            <a:off x="10109199" y="561655"/>
            <a:ext cx="7529095" cy="265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ts val="6920"/>
              </a:lnSpc>
            </a:pPr>
            <a:r>
              <a:rPr lang="ru-RU" sz="6600" b="1" dirty="0" smtClean="0"/>
              <a:t>Нравственное и духовное воспитание</a:t>
            </a:r>
            <a:endParaRPr sz="6600" b="1"/>
          </a:p>
        </p:txBody>
      </p:sp>
      <p:grpSp>
        <p:nvGrpSpPr>
          <p:cNvPr id="242" name="Google Shape;242;p21"/>
          <p:cNvGrpSpPr/>
          <p:nvPr/>
        </p:nvGrpSpPr>
        <p:grpSpPr>
          <a:xfrm>
            <a:off x="9489989" y="3248025"/>
            <a:ext cx="7594853" cy="1838188"/>
            <a:chOff x="0" y="0"/>
            <a:chExt cx="6237414" cy="2450917"/>
          </a:xfrm>
        </p:grpSpPr>
        <p:sp>
          <p:nvSpPr>
            <p:cNvPr id="243" name="Google Shape;243;p21"/>
            <p:cNvSpPr txBox="1"/>
            <p:nvPr/>
          </p:nvSpPr>
          <p:spPr>
            <a:xfrm>
              <a:off x="0" y="727368"/>
              <a:ext cx="623741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2800" dirty="0" smtClean="0"/>
                <a:t>мотивация учащихся на стремление проявить взаимопомощь в созидательном коллективном действии</a:t>
              </a:r>
              <a:endParaRPr/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0" y="0"/>
              <a:ext cx="5297750" cy="861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99" b="1" dirty="0" smtClean="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КИНОУРОК</a:t>
              </a:r>
              <a:endParaRPr/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9539415" y="5511119"/>
            <a:ext cx="8081321" cy="1886256"/>
            <a:chOff x="-630532" y="183421"/>
            <a:chExt cx="7326531" cy="1999929"/>
          </a:xfrm>
        </p:grpSpPr>
        <p:sp>
          <p:nvSpPr>
            <p:cNvPr id="246" name="Google Shape;246;p21"/>
            <p:cNvSpPr txBox="1"/>
            <p:nvPr/>
          </p:nvSpPr>
          <p:spPr>
            <a:xfrm>
              <a:off x="-630530" y="812787"/>
              <a:ext cx="7326529" cy="1370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2800" dirty="0" smtClean="0"/>
                <a:t>актуализация художественной, композиционной, изобразительной образности и технических особенностях</a:t>
              </a:r>
              <a:endParaRPr/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-630532" y="183421"/>
              <a:ext cx="5578857" cy="861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99" b="1" dirty="0" smtClean="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РЕПОРТАЖНЫЕ СЪЕМКИ</a:t>
              </a:r>
              <a:endParaRPr/>
            </a:p>
          </p:txBody>
        </p:sp>
      </p:grpSp>
      <p:grpSp>
        <p:nvGrpSpPr>
          <p:cNvPr id="248" name="Google Shape;248;p21"/>
          <p:cNvGrpSpPr/>
          <p:nvPr/>
        </p:nvGrpSpPr>
        <p:grpSpPr>
          <a:xfrm>
            <a:off x="9514703" y="7809477"/>
            <a:ext cx="8377881" cy="2243911"/>
            <a:chOff x="0" y="78948"/>
            <a:chExt cx="7196284" cy="2389352"/>
          </a:xfrm>
        </p:grpSpPr>
        <p:sp>
          <p:nvSpPr>
            <p:cNvPr id="249" name="Google Shape;249;p21"/>
            <p:cNvSpPr txBox="1"/>
            <p:nvPr/>
          </p:nvSpPr>
          <p:spPr>
            <a:xfrm>
              <a:off x="0" y="1319268"/>
              <a:ext cx="7196284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ru-RU" sz="2800" dirty="0" smtClean="0"/>
                <a:t>организация содержательного досуга с детьми и подростками в клубе по месту жительства</a:t>
              </a:r>
              <a:endParaRPr/>
            </a:p>
          </p:txBody>
        </p:sp>
        <p:sp>
          <p:nvSpPr>
            <p:cNvPr id="250" name="Google Shape;250;p21"/>
            <p:cNvSpPr txBox="1"/>
            <p:nvPr/>
          </p:nvSpPr>
          <p:spPr>
            <a:xfrm>
              <a:off x="0" y="78948"/>
              <a:ext cx="6990639" cy="1575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20005"/>
                </a:lnSpc>
              </a:pPr>
              <a:r>
                <a:rPr lang="ru-RU" sz="3200" b="1" dirty="0" smtClean="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«КИНОЧЕТВЕРГ» СОВМЕСТНЫЙ ПРОЕКТ</a:t>
              </a:r>
            </a:p>
            <a:p>
              <a:pPr lvl="0">
                <a:lnSpc>
                  <a:spcPct val="120005"/>
                </a:lnSpc>
              </a:pPr>
              <a:r>
                <a:rPr lang="ru-RU" sz="3200" b="1" dirty="0" smtClean="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С КЛУБАМИ ПО МЕСТУ ЖИТЕЛЬСТВА</a:t>
              </a:r>
              <a:endParaRPr sz="3200"/>
            </a:p>
          </p:txBody>
        </p:sp>
      </p:grpSp>
      <p:grpSp>
        <p:nvGrpSpPr>
          <p:cNvPr id="251" name="Google Shape;251;p21"/>
          <p:cNvGrpSpPr/>
          <p:nvPr/>
        </p:nvGrpSpPr>
        <p:grpSpPr>
          <a:xfrm>
            <a:off x="7025643" y="597852"/>
            <a:ext cx="1751329" cy="1751329"/>
            <a:chOff x="0" y="0"/>
            <a:chExt cx="812800" cy="812800"/>
          </a:xfrm>
        </p:grpSpPr>
        <p:sp>
          <p:nvSpPr>
            <p:cNvPr id="252" name="Google Shape;252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22"/>
          <p:cNvCxnSpPr/>
          <p:nvPr/>
        </p:nvCxnSpPr>
        <p:spPr>
          <a:xfrm rot="10800000">
            <a:off x="15759634" y="-12537"/>
            <a:ext cx="0" cy="10329353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22"/>
          <p:cNvCxnSpPr/>
          <p:nvPr/>
        </p:nvCxnSpPr>
        <p:spPr>
          <a:xfrm rot="10800000">
            <a:off x="15118284" y="-12537"/>
            <a:ext cx="0" cy="10297360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2"/>
          <p:cNvCxnSpPr/>
          <p:nvPr/>
        </p:nvCxnSpPr>
        <p:spPr>
          <a:xfrm rot="10800000">
            <a:off x="14476934" y="-12537"/>
            <a:ext cx="0" cy="10455962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22"/>
          <p:cNvSpPr/>
          <p:nvPr/>
        </p:nvSpPr>
        <p:spPr>
          <a:xfrm rot="10800000">
            <a:off x="10837317" y="-2749533"/>
            <a:ext cx="8561933" cy="8755567"/>
          </a:xfrm>
          <a:custGeom>
            <a:avLst/>
            <a:gdLst/>
            <a:ahLst/>
            <a:cxnLst/>
            <a:rect l="l" t="t" r="r" b="b"/>
            <a:pathLst>
              <a:path w="8561933" h="8755567" extrusionOk="0">
                <a:moveTo>
                  <a:pt x="8561933" y="8755567"/>
                </a:moveTo>
                <a:lnTo>
                  <a:pt x="0" y="8755567"/>
                </a:lnTo>
                <a:lnTo>
                  <a:pt x="0" y="0"/>
                </a:lnTo>
                <a:lnTo>
                  <a:pt x="8561933" y="0"/>
                </a:lnTo>
                <a:lnTo>
                  <a:pt x="8561933" y="8755567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9872979" y="-1715771"/>
            <a:ext cx="6859271" cy="6859271"/>
            <a:chOff x="0" y="0"/>
            <a:chExt cx="812800" cy="812800"/>
          </a:xfrm>
        </p:grpSpPr>
        <p:sp>
          <p:nvSpPr>
            <p:cNvPr id="263" name="Google Shape;263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2"/>
          <p:cNvGrpSpPr/>
          <p:nvPr/>
        </p:nvGrpSpPr>
        <p:grpSpPr>
          <a:xfrm>
            <a:off x="5579666" y="1340914"/>
            <a:ext cx="7128669" cy="7629904"/>
            <a:chOff x="0" y="-57150"/>
            <a:chExt cx="812800" cy="869950"/>
          </a:xfrm>
        </p:grpSpPr>
        <p:sp>
          <p:nvSpPr>
            <p:cNvPr id="266" name="Google Shape;266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F4F4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2"/>
          <p:cNvSpPr txBox="1"/>
          <p:nvPr/>
        </p:nvSpPr>
        <p:spPr>
          <a:xfrm>
            <a:off x="533400" y="775018"/>
            <a:ext cx="8130540" cy="223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6600" b="1" dirty="0" smtClean="0"/>
              <a:t>интеллектуальное воспитание</a:t>
            </a:r>
            <a:endParaRPr sz="6600" b="1"/>
          </a:p>
        </p:txBody>
      </p:sp>
      <p:grpSp>
        <p:nvGrpSpPr>
          <p:cNvPr id="269" name="Google Shape;269;p22"/>
          <p:cNvGrpSpPr/>
          <p:nvPr/>
        </p:nvGrpSpPr>
        <p:grpSpPr>
          <a:xfrm>
            <a:off x="3935866" y="6719021"/>
            <a:ext cx="4019711" cy="4019711"/>
            <a:chOff x="0" y="0"/>
            <a:chExt cx="812800" cy="812800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22"/>
          <p:cNvSpPr/>
          <p:nvPr/>
        </p:nvSpPr>
        <p:spPr>
          <a:xfrm rot="5400000">
            <a:off x="-440283" y="5909217"/>
            <a:ext cx="8561933" cy="8755567"/>
          </a:xfrm>
          <a:custGeom>
            <a:avLst/>
            <a:gdLst/>
            <a:ahLst/>
            <a:cxnLst/>
            <a:rect l="l" t="t" r="r" b="b"/>
            <a:pathLst>
              <a:path w="8561933" h="8755567" extrusionOk="0">
                <a:moveTo>
                  <a:pt x="8561933" y="8755566"/>
                </a:moveTo>
                <a:lnTo>
                  <a:pt x="0" y="8755566"/>
                </a:lnTo>
                <a:lnTo>
                  <a:pt x="0" y="0"/>
                </a:lnTo>
                <a:lnTo>
                  <a:pt x="8561933" y="0"/>
                </a:lnTo>
                <a:lnTo>
                  <a:pt x="8561933" y="8755566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22"/>
          <p:cNvGrpSpPr/>
          <p:nvPr/>
        </p:nvGrpSpPr>
        <p:grpSpPr>
          <a:xfrm>
            <a:off x="647700" y="7336871"/>
            <a:ext cx="6576332" cy="1788105"/>
            <a:chOff x="0" y="0"/>
            <a:chExt cx="8768443" cy="2384139"/>
          </a:xfrm>
        </p:grpSpPr>
        <p:sp>
          <p:nvSpPr>
            <p:cNvPr id="274" name="Google Shape;274;p22"/>
            <p:cNvSpPr txBox="1"/>
            <p:nvPr/>
          </p:nvSpPr>
          <p:spPr>
            <a:xfrm>
              <a:off x="0" y="1005301"/>
              <a:ext cx="8768443" cy="137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9958"/>
                </a:lnSpc>
              </a:pPr>
              <a:r>
                <a:rPr lang="ru-RU" sz="2400" b="1" dirty="0" smtClean="0"/>
                <a:t>создание оптимальных условий для развития учащихся</a:t>
              </a:r>
              <a:endParaRPr b="1"/>
            </a:p>
          </p:txBody>
        </p:sp>
        <p:sp>
          <p:nvSpPr>
            <p:cNvPr id="275" name="Google Shape;275;p22"/>
            <p:cNvSpPr txBox="1"/>
            <p:nvPr/>
          </p:nvSpPr>
          <p:spPr>
            <a:xfrm>
              <a:off x="0" y="0"/>
              <a:ext cx="7823200" cy="861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99" b="1" dirty="0" smtClean="0">
                  <a:solidFill>
                    <a:srgbClr val="08090A"/>
                  </a:solidFill>
                  <a:latin typeface="Roboto"/>
                  <a:ea typeface="Roboto"/>
                  <a:cs typeface="Roboto"/>
                  <a:sym typeface="Roboto"/>
                </a:rPr>
                <a:t>УЧАСТИЕ В КОНКУРСАХ</a:t>
              </a:r>
              <a:endParaRPr/>
            </a:p>
          </p:txBody>
        </p:sp>
      </p:grpSp>
      <p:grpSp>
        <p:nvGrpSpPr>
          <p:cNvPr id="276" name="Google Shape;276;p22"/>
          <p:cNvGrpSpPr/>
          <p:nvPr/>
        </p:nvGrpSpPr>
        <p:grpSpPr>
          <a:xfrm>
            <a:off x="11476980" y="662941"/>
            <a:ext cx="7280600" cy="2837872"/>
            <a:chOff x="0" y="0"/>
            <a:chExt cx="8365067" cy="4163608"/>
          </a:xfrm>
        </p:grpSpPr>
        <p:sp>
          <p:nvSpPr>
            <p:cNvPr id="277" name="Google Shape;277;p22"/>
            <p:cNvSpPr txBox="1"/>
            <p:nvPr/>
          </p:nvSpPr>
          <p:spPr>
            <a:xfrm>
              <a:off x="0" y="1129144"/>
              <a:ext cx="8365067" cy="3034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9958"/>
                </a:lnSpc>
              </a:pPr>
              <a:r>
                <a:rPr lang="ru-RU" sz="2400" b="1" dirty="0" smtClean="0"/>
                <a:t>реализация потребности в установлении взаимопонимания между педагогом и родителями в пространстве творческого объединения, обмен эмоциями, знаниями, опытом</a:t>
              </a:r>
              <a:endParaRPr b="1"/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0" y="0"/>
              <a:ext cx="6112166" cy="861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499" b="1" dirty="0" smtClean="0">
                  <a:solidFill>
                    <a:srgbClr val="08090A"/>
                  </a:solidFill>
                  <a:latin typeface="Roboto"/>
                  <a:ea typeface="Roboto"/>
                  <a:cs typeface="Roboto"/>
                  <a:sym typeface="Roboto"/>
                </a:rPr>
                <a:t>МАСТЕР-КЛАССЫ</a:t>
              </a:r>
              <a:endParaRPr/>
            </a:p>
          </p:txBody>
        </p:sp>
      </p:grpSp>
      <p:sp>
        <p:nvSpPr>
          <p:cNvPr id="279" name="Google Shape;279;p22"/>
          <p:cNvSpPr/>
          <p:nvPr/>
        </p:nvSpPr>
        <p:spPr>
          <a:xfrm>
            <a:off x="5822950" y="3173991"/>
            <a:ext cx="6248646" cy="4464984"/>
          </a:xfrm>
          <a:custGeom>
            <a:avLst/>
            <a:gdLst/>
            <a:ahLst/>
            <a:cxnLst/>
            <a:rect l="l" t="t" r="r" b="b"/>
            <a:pathLst>
              <a:path w="6248646" h="4464984" extrusionOk="0">
                <a:moveTo>
                  <a:pt x="0" y="0"/>
                </a:moveTo>
                <a:lnTo>
                  <a:pt x="6248646" y="0"/>
                </a:lnTo>
                <a:lnTo>
                  <a:pt x="6248646" y="4464984"/>
                </a:lnTo>
                <a:lnTo>
                  <a:pt x="0" y="4464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9294" t="-58713" r="-78006" b="-255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3"/>
          <p:cNvGrpSpPr/>
          <p:nvPr/>
        </p:nvGrpSpPr>
        <p:grpSpPr>
          <a:xfrm>
            <a:off x="0" y="-216991"/>
            <a:ext cx="18287996" cy="5360491"/>
            <a:chOff x="0" y="-57150"/>
            <a:chExt cx="4816592" cy="1411817"/>
          </a:xfrm>
        </p:grpSpPr>
        <p:sp>
          <p:nvSpPr>
            <p:cNvPr id="285" name="Google Shape;285;p2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lnTo>
                    <a:pt x="0" y="0"/>
                  </a:lnTo>
                </a:path>
              </a:pathLst>
            </a:custGeom>
            <a:solidFill>
              <a:srgbClr val="F5D547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3"/>
          <p:cNvSpPr/>
          <p:nvPr/>
        </p:nvSpPr>
        <p:spPr>
          <a:xfrm>
            <a:off x="8597524" y="2691064"/>
            <a:ext cx="10338730" cy="10434018"/>
          </a:xfrm>
          <a:custGeom>
            <a:avLst/>
            <a:gdLst/>
            <a:ahLst/>
            <a:cxnLst/>
            <a:rect l="l" t="t" r="r" b="b"/>
            <a:pathLst>
              <a:path w="10338730" h="10434018" extrusionOk="0">
                <a:moveTo>
                  <a:pt x="0" y="0"/>
                </a:moveTo>
                <a:lnTo>
                  <a:pt x="10338730" y="0"/>
                </a:lnTo>
                <a:lnTo>
                  <a:pt x="10338730" y="10434018"/>
                </a:lnTo>
                <a:lnTo>
                  <a:pt x="0" y="10434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503" t="-2632" r="-4061" b="-394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23"/>
          <p:cNvGrpSpPr/>
          <p:nvPr/>
        </p:nvGrpSpPr>
        <p:grpSpPr>
          <a:xfrm>
            <a:off x="-2399909" y="8022373"/>
            <a:ext cx="4799817" cy="4799817"/>
            <a:chOff x="0" y="0"/>
            <a:chExt cx="812800" cy="812800"/>
          </a:xfrm>
        </p:grpSpPr>
        <p:sp>
          <p:nvSpPr>
            <p:cNvPr id="295" name="Google Shape;295;p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 descr="C:\Users\User\Desktop\Downloads\UeYIbbnEjZQ-photoaidcom-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5326380"/>
            <a:ext cx="4663440" cy="4663440"/>
          </a:xfrm>
          <a:prstGeom prst="rect">
            <a:avLst/>
          </a:prstGeom>
          <a:noFill/>
        </p:spPr>
      </p:pic>
      <p:pic>
        <p:nvPicPr>
          <p:cNvPr id="1027" name="Picture 3" descr="C:\Users\User\Desktop\Downloads\M6m8nIkYFOA-photoaidcom-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55955" y="417195"/>
            <a:ext cx="4474845" cy="4474845"/>
          </a:xfrm>
          <a:prstGeom prst="rect">
            <a:avLst/>
          </a:prstGeom>
          <a:noFill/>
        </p:spPr>
      </p:pic>
      <p:pic>
        <p:nvPicPr>
          <p:cNvPr id="1028" name="Picture 4" descr="C:\Users\User\Desktop\Downloads\bDnBZ4vF9uo-photoaidcom-crop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152" y="343854"/>
            <a:ext cx="4571047" cy="4571047"/>
          </a:xfrm>
          <a:prstGeom prst="rect">
            <a:avLst/>
          </a:prstGeom>
          <a:noFill/>
        </p:spPr>
      </p:pic>
      <p:sp>
        <p:nvSpPr>
          <p:cNvPr id="18" name="Google Shape;289;p23"/>
          <p:cNvSpPr txBox="1"/>
          <p:nvPr/>
        </p:nvSpPr>
        <p:spPr>
          <a:xfrm>
            <a:off x="45720" y="3117334"/>
            <a:ext cx="882396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r>
              <a:rPr lang="ru-RU" sz="6600" b="1" dirty="0" err="1" smtClean="0"/>
              <a:t>культуротворческое</a:t>
            </a:r>
            <a:r>
              <a:rPr lang="ru-RU" sz="6600" b="1" dirty="0" smtClean="0"/>
              <a:t> и эстетическое воспитание</a:t>
            </a:r>
            <a:endParaRPr sz="6600" b="1"/>
          </a:p>
        </p:txBody>
      </p:sp>
      <p:pic>
        <p:nvPicPr>
          <p:cNvPr id="1029" name="Picture 5" descr="C:\Users\User\Desktop\Downloads\aoAfjsxsJE4-photoaidcom-cropp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54050" y="5212080"/>
            <a:ext cx="4636770" cy="4636770"/>
          </a:xfrm>
          <a:prstGeom prst="rect">
            <a:avLst/>
          </a:prstGeom>
          <a:noFill/>
        </p:spPr>
      </p:pic>
      <p:sp>
        <p:nvSpPr>
          <p:cNvPr id="15" name="Google Shape;290;p23"/>
          <p:cNvSpPr txBox="1"/>
          <p:nvPr/>
        </p:nvSpPr>
        <p:spPr>
          <a:xfrm>
            <a:off x="509270" y="6377368"/>
            <a:ext cx="7491730" cy="33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ru-RU" sz="2800" b="1" dirty="0" smtClean="0"/>
              <a:t>фотоискусство является наиболее концентрированным выражением эстетического отношения человека к действительности и поэтому играет ведущую роль</a:t>
            </a:r>
          </a:p>
          <a:p>
            <a:pPr lvl="0" algn="r">
              <a:lnSpc>
                <a:spcPct val="130000"/>
              </a:lnSpc>
            </a:pPr>
            <a:r>
              <a:rPr lang="ru-RU" sz="2800" b="1" dirty="0" smtClean="0"/>
              <a:t>в эстетическом воспитании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BEC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5"/>
          <p:cNvGrpSpPr/>
          <p:nvPr/>
        </p:nvGrpSpPr>
        <p:grpSpPr>
          <a:xfrm>
            <a:off x="363328" y="5143500"/>
            <a:ext cx="6859271" cy="6859271"/>
            <a:chOff x="0" y="0"/>
            <a:chExt cx="812800" cy="812800"/>
          </a:xfrm>
        </p:grpSpPr>
        <p:sp>
          <p:nvSpPr>
            <p:cNvPr id="323" name="Google Shape;323;p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>
                <a:alpha val="64705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5"/>
          <p:cNvGrpSpPr/>
          <p:nvPr/>
        </p:nvGrpSpPr>
        <p:grpSpPr>
          <a:xfrm>
            <a:off x="14343915" y="-1372871"/>
            <a:ext cx="6859271" cy="6859271"/>
            <a:chOff x="0" y="0"/>
            <a:chExt cx="812800" cy="812800"/>
          </a:xfrm>
        </p:grpSpPr>
        <p:sp>
          <p:nvSpPr>
            <p:cNvPr id="326" name="Google Shape;326;p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64705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5"/>
          <p:cNvGrpSpPr/>
          <p:nvPr/>
        </p:nvGrpSpPr>
        <p:grpSpPr>
          <a:xfrm>
            <a:off x="807329" y="1028700"/>
            <a:ext cx="16673342" cy="8513444"/>
            <a:chOff x="0" y="0"/>
            <a:chExt cx="22231123" cy="11351259"/>
          </a:xfrm>
        </p:grpSpPr>
        <p:sp>
          <p:nvSpPr>
            <p:cNvPr id="329" name="Google Shape;329;p25"/>
            <p:cNvSpPr/>
            <p:nvPr/>
          </p:nvSpPr>
          <p:spPr>
            <a:xfrm>
              <a:off x="0" y="0"/>
              <a:ext cx="11247595" cy="11351259"/>
            </a:xfrm>
            <a:custGeom>
              <a:avLst/>
              <a:gdLst/>
              <a:ahLst/>
              <a:cxnLst/>
              <a:rect b="b" l="l" r="r" t="t"/>
              <a:pathLst>
                <a:path extrusionOk="0" h="11351259" w="11247595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-3949" l="-3503" r="-4061" t="-2632"/>
              </a:stretch>
            </a:blip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0983528" y="0"/>
              <a:ext cx="11247595" cy="11351259"/>
            </a:xfrm>
            <a:custGeom>
              <a:avLst/>
              <a:gdLst/>
              <a:ahLst/>
              <a:cxnLst/>
              <a:rect b="b" l="l" r="r" t="t"/>
              <a:pathLst>
                <a:path extrusionOk="0" h="11351259" w="11247595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-3949" l="-3503" r="-4061" t="-2632"/>
              </a:stretch>
            </a:blip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5"/>
          <p:cNvSpPr txBox="1"/>
          <p:nvPr/>
        </p:nvSpPr>
        <p:spPr>
          <a:xfrm>
            <a:off x="697831" y="120315"/>
            <a:ext cx="16074189" cy="1846659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lvl="0"/>
            <a:r>
              <a:rPr b="1" dirty="0" lang="ru-RU" smtClean="0" sz="6000"/>
              <a:t>воспитание положительного отношения</a:t>
            </a:r>
          </a:p>
          <a:p>
            <a:pPr algn="ctr" lvl="0"/>
            <a:r>
              <a:rPr b="1" dirty="0" lang="ru-RU" smtClean="0" sz="6000"/>
              <a:t>к труду и творчеству</a:t>
            </a:r>
            <a:endParaRPr b="1" sz="6000"/>
          </a:p>
        </p:txBody>
      </p:sp>
      <p:sp>
        <p:nvSpPr>
          <p:cNvPr id="342" name="Google Shape;342;p25"/>
          <p:cNvSpPr txBox="1"/>
          <p:nvPr/>
        </p:nvSpPr>
        <p:spPr>
          <a:xfrm>
            <a:off x="2069432" y="1961974"/>
            <a:ext cx="12031579" cy="2160591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lvl="0">
              <a:lnSpc>
                <a:spcPct val="130008"/>
              </a:lnSpc>
            </a:pPr>
            <a:r>
              <a:rPr dirty="0" err="1" lang="ru-RU" smtClean="0" sz="3600"/>
              <a:t>внеучебные</a:t>
            </a:r>
            <a:r>
              <a:rPr dirty="0" lang="ru-RU" smtClean="0" sz="3600"/>
              <a:t> занятия  создают прекрасные условия для самореализации личности ребёнка,</a:t>
            </a:r>
          </a:p>
          <a:p>
            <a:pPr algn="ctr" lvl="0">
              <a:lnSpc>
                <a:spcPct val="130008"/>
              </a:lnSpc>
            </a:pPr>
            <a:r>
              <a:rPr dirty="0" lang="ru-RU" smtClean="0" sz="3600"/>
              <a:t>выявляет и развивает творческие способности</a:t>
            </a:r>
            <a:endParaRPr/>
          </a:p>
        </p:txBody>
      </p:sp>
      <p:pic>
        <p:nvPicPr>
          <p:cNvPr descr="C:\Users\User\Desktop\Downloads\NLFJOJ0Egq8-o2LuUBrnu-transformed.png" id="6146" name="Picture 2"/>
          <p:cNvPicPr>
            <a:picLocks noChangeArrowheads="1" noChangeAspect="1"/>
          </p:cNvPicPr>
          <p:nvPr/>
        </p:nvPicPr>
        <p:blipFill>
          <a:blip r:embed="rId4"/>
          <a:srcRect r="55" t="154"/>
          <a:stretch>
            <a:fillRect/>
          </a:stretch>
        </p:blipFill>
        <p:spPr bwMode="auto">
          <a:xfrm>
            <a:off x="-1283368" y="2743200"/>
            <a:ext cx="11823031" cy="7952874"/>
          </a:xfrm>
          <a:prstGeom prst="rect">
            <a:avLst/>
          </a:prstGeom>
          <a:noFill/>
        </p:spPr>
      </p:pic>
      <p:grpSp>
        <p:nvGrpSpPr>
          <p:cNvPr id="24" name="Google Shape;333;p25"/>
          <p:cNvGrpSpPr/>
          <p:nvPr/>
        </p:nvGrpSpPr>
        <p:grpSpPr>
          <a:xfrm>
            <a:off x="1082842" y="8298570"/>
            <a:ext cx="6737684" cy="3303090"/>
            <a:chOff x="0" y="-57150"/>
            <a:chExt cx="1239269" cy="869950"/>
          </a:xfrm>
        </p:grpSpPr>
        <p:sp>
          <p:nvSpPr>
            <p:cNvPr id="25" name="Google Shape;334;p25"/>
            <p:cNvSpPr/>
            <p:nvPr/>
          </p:nvSpPr>
          <p:spPr>
            <a:xfrm>
              <a:off x="0" y="0"/>
              <a:ext cx="1239269" cy="316089"/>
            </a:xfrm>
            <a:custGeom>
              <a:avLst/>
              <a:gdLst/>
              <a:ahLst/>
              <a:cxnLst/>
              <a:rect b="b" l="l" r="r" t="t"/>
              <a:pathLst>
                <a:path extrusionOk="0" h="316089" w="1239269">
                  <a:moveTo>
                    <a:pt x="0" y="0"/>
                  </a:moveTo>
                  <a:lnTo>
                    <a:pt x="1239269" y="0"/>
                  </a:lnTo>
                  <a:lnTo>
                    <a:pt x="1239269" y="316089"/>
                  </a:lnTo>
                  <a:lnTo>
                    <a:pt x="0" y="316089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35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336;p25"/>
          <p:cNvSpPr txBox="1"/>
          <p:nvPr/>
        </p:nvSpPr>
        <p:spPr>
          <a:xfrm>
            <a:off x="1275346" y="8697913"/>
            <a:ext cx="6497053" cy="984885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/>
            <a:r>
              <a:rPr b="1" dirty="0" lang="ru-RU" smtClean="0" sz="320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посещение </a:t>
            </a:r>
            <a:r>
              <a:rPr b="1" dirty="0" lang="ru-RU" smtClean="0" sz="320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персональных фотовыставок</a:t>
            </a:r>
            <a:endParaRPr b="1" dirty="0" lang="ru-RU" sz="3200">
              <a:solidFill>
                <a:srgbClr val="F7EBEC"/>
              </a:solidFill>
              <a:latin typeface="+mj-lt"/>
              <a:ea typeface="Odibee Sans"/>
              <a:cs typeface="Odibee Sans"/>
              <a:sym typeface="Odibee Sans"/>
            </a:endParaRPr>
          </a:p>
        </p:txBody>
      </p:sp>
      <p:pic>
        <p:nvPicPr>
          <p:cNvPr descr="C:\Users\User\Desktop\Downloads\f0545875-no-bg-preview (carve.photos).png" id="6147" name="Picture 3"/>
          <p:cNvPicPr>
            <a:picLocks noChangeArrowheads="1" noChangeAspect="1"/>
          </p:cNvPicPr>
          <p:nvPr/>
        </p:nvPicPr>
        <p:blipFill>
          <a:blip r:embed="rId5"/>
          <a:srcRect b="328" l="134" t="320"/>
          <a:stretch>
            <a:fillRect/>
          </a:stretch>
        </p:blipFill>
        <p:spPr bwMode="auto">
          <a:xfrm>
            <a:off x="11887200" y="2412865"/>
            <a:ext cx="7239253" cy="7874135"/>
          </a:xfrm>
          <a:prstGeom prst="rect">
            <a:avLst/>
          </a:prstGeom>
          <a:noFill/>
        </p:spPr>
      </p:pic>
      <p:grpSp>
        <p:nvGrpSpPr>
          <p:cNvPr id="29" name="Google Shape;338;p25"/>
          <p:cNvGrpSpPr/>
          <p:nvPr/>
        </p:nvGrpSpPr>
        <p:grpSpPr>
          <a:xfrm>
            <a:off x="10467474" y="8270285"/>
            <a:ext cx="7339262" cy="3303090"/>
            <a:chOff x="0" y="-57150"/>
            <a:chExt cx="1239269" cy="869950"/>
          </a:xfrm>
        </p:grpSpPr>
        <p:sp>
          <p:nvSpPr>
            <p:cNvPr id="30" name="Google Shape;339;p25"/>
            <p:cNvSpPr/>
            <p:nvPr/>
          </p:nvSpPr>
          <p:spPr>
            <a:xfrm>
              <a:off x="0" y="0"/>
              <a:ext cx="1239269" cy="316089"/>
            </a:xfrm>
            <a:custGeom>
              <a:avLst/>
              <a:gdLst/>
              <a:ahLst/>
              <a:cxnLst/>
              <a:rect b="b" l="l" r="r" t="t"/>
              <a:pathLst>
                <a:path extrusionOk="0" h="316089" w="1239269">
                  <a:moveTo>
                    <a:pt x="0" y="0"/>
                  </a:moveTo>
                  <a:lnTo>
                    <a:pt x="1239269" y="0"/>
                  </a:lnTo>
                  <a:lnTo>
                    <a:pt x="1239269" y="316089"/>
                  </a:lnTo>
                  <a:lnTo>
                    <a:pt x="0" y="316089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40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41;p25"/>
          <p:cNvSpPr txBox="1"/>
          <p:nvPr/>
        </p:nvSpPr>
        <p:spPr>
          <a:xfrm>
            <a:off x="10852484" y="8796255"/>
            <a:ext cx="6593305" cy="68942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r" indent="0" lvl="0" marL="0" marR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320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панорамные съемки на природе</a:t>
            </a:r>
            <a:endParaRPr b="1" dirty="0" lang="ru-RU" sz="3200">
              <a:solidFill>
                <a:srgbClr val="F7EBEC"/>
              </a:solidFill>
              <a:latin typeface="+mj-lt"/>
              <a:ea typeface="Odibee Sans"/>
              <a:cs typeface="Odibee Sans"/>
              <a:sym typeface="Odibee San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6"/>
          <p:cNvGrpSpPr/>
          <p:nvPr/>
        </p:nvGrpSpPr>
        <p:grpSpPr>
          <a:xfrm>
            <a:off x="-514350" y="-731341"/>
            <a:ext cx="3086100" cy="11494591"/>
            <a:chOff x="0" y="-57150"/>
            <a:chExt cx="812800" cy="3027382"/>
          </a:xfrm>
        </p:grpSpPr>
        <p:sp>
          <p:nvSpPr>
            <p:cNvPr id="349" name="Google Shape;349;p26"/>
            <p:cNvSpPr/>
            <p:nvPr/>
          </p:nvSpPr>
          <p:spPr>
            <a:xfrm>
              <a:off x="0" y="0"/>
              <a:ext cx="812800" cy="2970232"/>
            </a:xfrm>
            <a:custGeom>
              <a:avLst/>
              <a:gdLst/>
              <a:ahLst/>
              <a:cxnLst/>
              <a:rect l="l" t="t" r="r" b="b"/>
              <a:pathLst>
                <a:path w="812800" h="2970232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970232"/>
                  </a:lnTo>
                  <a:lnTo>
                    <a:pt x="0" y="2970232"/>
                  </a:lnTo>
                  <a:lnTo>
                    <a:pt x="0" y="0"/>
                  </a:ln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71" name="Picture 3" descr="C:\Users\User\Pictures\vnDLlsrV3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830" y="-1208598"/>
            <a:ext cx="18120360" cy="12075522"/>
          </a:xfrm>
          <a:prstGeom prst="rect">
            <a:avLst/>
          </a:prstGeom>
          <a:noFill/>
        </p:spPr>
      </p:pic>
      <p:sp>
        <p:nvSpPr>
          <p:cNvPr id="11" name="Google Shape;351;p26"/>
          <p:cNvSpPr txBox="1"/>
          <p:nvPr/>
        </p:nvSpPr>
        <p:spPr>
          <a:xfrm>
            <a:off x="520700" y="7740650"/>
            <a:ext cx="917675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6600" b="1" dirty="0" smtClean="0">
                <a:solidFill>
                  <a:schemeClr val="bg1"/>
                </a:solidFill>
              </a:rPr>
              <a:t>воспитание семейных ценностей</a:t>
            </a:r>
            <a:endParaRPr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47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7"/>
          <p:cNvGrpSpPr/>
          <p:nvPr/>
        </p:nvGrpSpPr>
        <p:grpSpPr>
          <a:xfrm>
            <a:off x="8787988" y="-3916984"/>
            <a:ext cx="11629719" cy="11629719"/>
            <a:chOff x="0" y="0"/>
            <a:chExt cx="812800" cy="812800"/>
          </a:xfrm>
        </p:grpSpPr>
        <p:sp>
          <p:nvSpPr>
            <p:cNvPr id="357" name="Google Shape;357;p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9" name="Google Shape;359;p27"/>
          <p:cNvCxnSpPr/>
          <p:nvPr/>
        </p:nvCxnSpPr>
        <p:spPr>
          <a:xfrm rot="10800000">
            <a:off x="957262" y="1000121"/>
            <a:ext cx="0" cy="8741414"/>
          </a:xfrm>
          <a:prstGeom prst="straightConnector1">
            <a:avLst/>
          </a:prstGeom>
          <a:noFill/>
          <a:ln w="142875" cap="flat" cmpd="sng">
            <a:solidFill>
              <a:srgbClr val="F7EBE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0" name="Google Shape;360;p27"/>
          <p:cNvGrpSpPr/>
          <p:nvPr/>
        </p:nvGrpSpPr>
        <p:grpSpPr>
          <a:xfrm>
            <a:off x="6258950" y="4726968"/>
            <a:ext cx="7415690" cy="7415690"/>
            <a:chOff x="0" y="0"/>
            <a:chExt cx="812800" cy="812800"/>
          </a:xfrm>
        </p:grpSpPr>
        <p:sp>
          <p:nvSpPr>
            <p:cNvPr id="361" name="Google Shape;361;p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7"/>
          <p:cNvSpPr/>
          <p:nvPr/>
        </p:nvSpPr>
        <p:spPr>
          <a:xfrm rot="10800000" flipH="1">
            <a:off x="12679054" y="-3441370"/>
            <a:ext cx="9634224" cy="9852109"/>
          </a:xfrm>
          <a:custGeom>
            <a:avLst/>
            <a:gdLst/>
            <a:ahLst/>
            <a:cxnLst/>
            <a:rect l="l" t="t" r="r" b="b"/>
            <a:pathLst>
              <a:path w="9634224" h="9852109" extrusionOk="0">
                <a:moveTo>
                  <a:pt x="0" y="9852109"/>
                </a:moveTo>
                <a:lnTo>
                  <a:pt x="9634225" y="9852109"/>
                </a:lnTo>
                <a:lnTo>
                  <a:pt x="9634225" y="0"/>
                </a:lnTo>
                <a:lnTo>
                  <a:pt x="0" y="0"/>
                </a:lnTo>
                <a:lnTo>
                  <a:pt x="0" y="9852109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1134195" y="297490"/>
            <a:ext cx="5707277" cy="560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678" dirty="0">
                <a:solidFill>
                  <a:srgbClr val="F7EBEC"/>
                </a:solidFill>
                <a:latin typeface="Odibee Sans"/>
                <a:ea typeface="Odibee Sans"/>
                <a:cs typeface="Odibee Sans"/>
                <a:sym typeface="Odibee Sans"/>
              </a:rPr>
              <a:t>03.</a:t>
            </a:r>
            <a:endParaRPr/>
          </a:p>
        </p:txBody>
      </p:sp>
      <p:pic>
        <p:nvPicPr>
          <p:cNvPr id="8195" name="Picture 3" descr="C:\Users\User\Desktop\Downloads\87371d2b-no-bg-HD (carve.photos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147" y="1"/>
            <a:ext cx="13673271" cy="10287000"/>
          </a:xfrm>
          <a:prstGeom prst="rect">
            <a:avLst/>
          </a:prstGeom>
          <a:noFill/>
        </p:spPr>
      </p:pic>
      <p:sp>
        <p:nvSpPr>
          <p:cNvPr id="16" name="Google Shape;365;p27"/>
          <p:cNvSpPr txBox="1"/>
          <p:nvPr/>
        </p:nvSpPr>
        <p:spPr>
          <a:xfrm>
            <a:off x="1419727" y="5754051"/>
            <a:ext cx="12488779" cy="29546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ОЦЕНОЧНЫЕ СРЕДСТВА</a:t>
            </a:r>
            <a:endParaRPr sz="9600" b="1">
              <a:latin typeface="+mj-lt"/>
            </a:endParaRPr>
          </a:p>
        </p:txBody>
      </p:sp>
      <p:sp>
        <p:nvSpPr>
          <p:cNvPr id="17" name="Google Shape;366;p27"/>
          <p:cNvSpPr txBox="1"/>
          <p:nvPr/>
        </p:nvSpPr>
        <p:spPr>
          <a:xfrm>
            <a:off x="1543266" y="8726855"/>
            <a:ext cx="1407372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приобретенных учащимися знаний, умений, навыков и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готовности детей к возможному продолжению профессионального образования в области фотоискусства</a:t>
            </a:r>
            <a:endParaRPr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/>
          <p:nvPr/>
        </p:nvSpPr>
        <p:spPr>
          <a:xfrm rot="10800000">
            <a:off x="6575425" y="-4188148"/>
            <a:ext cx="10683875" cy="10925498"/>
          </a:xfrm>
          <a:custGeom>
            <a:avLst/>
            <a:gdLst/>
            <a:ahLst/>
            <a:cxnLst/>
            <a:rect l="l" t="t" r="r" b="b"/>
            <a:pathLst>
              <a:path w="10683875" h="10925498" extrusionOk="0">
                <a:moveTo>
                  <a:pt x="10683875" y="10925498"/>
                </a:moveTo>
                <a:lnTo>
                  <a:pt x="0" y="10925498"/>
                </a:lnTo>
                <a:lnTo>
                  <a:pt x="0" y="0"/>
                </a:lnTo>
                <a:lnTo>
                  <a:pt x="10683875" y="0"/>
                </a:lnTo>
                <a:lnTo>
                  <a:pt x="10683875" y="10925498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744" t="-5219" r="-38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8"/>
          <p:cNvGrpSpPr/>
          <p:nvPr/>
        </p:nvGrpSpPr>
        <p:grpSpPr>
          <a:xfrm>
            <a:off x="584200" y="162942"/>
            <a:ext cx="5991225" cy="6412483"/>
            <a:chOff x="0" y="-57150"/>
            <a:chExt cx="812800" cy="869950"/>
          </a:xfrm>
        </p:grpSpPr>
        <p:sp>
          <p:nvSpPr>
            <p:cNvPr id="374" name="Google Shape;374;p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8"/>
          <p:cNvSpPr/>
          <p:nvPr/>
        </p:nvSpPr>
        <p:spPr>
          <a:xfrm>
            <a:off x="262918" y="504825"/>
            <a:ext cx="7098686" cy="9782175"/>
          </a:xfrm>
          <a:custGeom>
            <a:avLst/>
            <a:gdLst/>
            <a:ahLst/>
            <a:cxnLst/>
            <a:rect l="l" t="t" r="r" b="b"/>
            <a:pathLst>
              <a:path w="7098686" h="9782175" extrusionOk="0">
                <a:moveTo>
                  <a:pt x="0" y="0"/>
                </a:moveTo>
                <a:lnTo>
                  <a:pt x="7098686" y="0"/>
                </a:lnTo>
                <a:lnTo>
                  <a:pt x="7098686" y="9782175"/>
                </a:lnTo>
                <a:lnTo>
                  <a:pt x="0" y="9782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979" t="-25095" r="-299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28"/>
          <p:cNvGrpSpPr/>
          <p:nvPr/>
        </p:nvGrpSpPr>
        <p:grpSpPr>
          <a:xfrm>
            <a:off x="-1193800" y="4124325"/>
            <a:ext cx="3086100" cy="3086100"/>
            <a:chOff x="0" y="0"/>
            <a:chExt cx="812800" cy="812800"/>
          </a:xfrm>
        </p:grpSpPr>
        <p:sp>
          <p:nvSpPr>
            <p:cNvPr id="378" name="Google Shape;378;p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8"/>
          <p:cNvGrpSpPr/>
          <p:nvPr/>
        </p:nvGrpSpPr>
        <p:grpSpPr>
          <a:xfrm>
            <a:off x="3579812" y="3703320"/>
            <a:ext cx="14090968" cy="6164581"/>
            <a:chOff x="0" y="-57150"/>
            <a:chExt cx="3602828" cy="1418506"/>
          </a:xfrm>
        </p:grpSpPr>
        <p:sp>
          <p:nvSpPr>
            <p:cNvPr id="381" name="Google Shape;381;p28"/>
            <p:cNvSpPr/>
            <p:nvPr/>
          </p:nvSpPr>
          <p:spPr>
            <a:xfrm>
              <a:off x="0" y="0"/>
              <a:ext cx="3602828" cy="1361356"/>
            </a:xfrm>
            <a:custGeom>
              <a:avLst/>
              <a:gdLst/>
              <a:ahLst/>
              <a:cxnLst/>
              <a:rect l="l" t="t" r="r" b="b"/>
              <a:pathLst>
                <a:path w="3602828" h="1361356" extrusionOk="0">
                  <a:moveTo>
                    <a:pt x="0" y="0"/>
                  </a:moveTo>
                  <a:lnTo>
                    <a:pt x="3602828" y="0"/>
                  </a:lnTo>
                  <a:lnTo>
                    <a:pt x="3602828" y="1361356"/>
                  </a:lnTo>
                  <a:lnTo>
                    <a:pt x="0" y="1361356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83" name="Google Shape;383;p28"/>
          <p:cNvGraphicFramePr/>
          <p:nvPr/>
        </p:nvGraphicFramePr>
        <p:xfrm>
          <a:off x="3952437" y="4183381"/>
          <a:ext cx="13544731" cy="5591402"/>
        </p:xfrm>
        <a:graphic>
          <a:graphicData uri="http://schemas.openxmlformats.org/drawingml/2006/table">
            <a:tbl>
              <a:tblPr>
                <a:noFill/>
                <a:tableStyleId>{CDE1EE4A-1E0A-455F-9F59-08E5FCEAA799}</a:tableStyleId>
              </a:tblPr>
              <a:tblGrid>
                <a:gridCol w="4474871"/>
                <a:gridCol w="4145593"/>
                <a:gridCol w="4924267"/>
              </a:tblGrid>
              <a:tr h="28599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5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ТЕСТЫ</a:t>
                      </a:r>
                      <a:endParaRPr lang="ru-RU" sz="11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степень усвоения содержания</a:t>
                      </a:r>
                      <a:endParaRPr lang="ru-RU" sz="2400" b="0" i="0" u="none" strike="noStrike" cap="none" dirty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ПРОСМОТР</a:t>
                      </a:r>
                      <a:r>
                        <a:rPr lang="ru-RU" sz="3600" b="1" u="none" strike="noStrike" cap="none" baseline="0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-ВЫСТАВКА</a:t>
                      </a:r>
                      <a:endParaRPr lang="ru-RU" sz="16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степень применения знаний на практике</a:t>
                      </a:r>
                      <a:endParaRPr lang="ru-RU" sz="2400" b="0" i="0" u="none" strike="noStrike" cap="none" dirty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САМООЦЕНКА</a:t>
                      </a:r>
                      <a:endParaRPr lang="ru-RU" sz="1200" u="none" strike="noStrike" cap="none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умение анализировать</a:t>
                      </a:r>
                      <a:endParaRPr lang="ru-RU" sz="2400" b="0" i="0" u="none" strike="noStrike" cap="none" dirty="0" smtClean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08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ПЕДАГОГИЧЕСКОЕ</a:t>
                      </a:r>
                    </a:p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НАБЛЮДЕНИЕ</a:t>
                      </a:r>
                      <a:endParaRPr sz="3200" u="none" strike="noStrike" cap="none"/>
                    </a:p>
                    <a:p>
                      <a:pPr marL="0" marR="0" lvl="0" indent="0" algn="ctr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характер участия в образовательном процессе</a:t>
                      </a:r>
                      <a:endParaRPr lang="ru-RU" sz="2400" b="0" i="0" u="none" strike="noStrike" cap="none" dirty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600" b="1" i="0" u="none" strike="noStrike" cap="none" baseline="0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Arial"/>
                          <a:sym typeface="Roboto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качество детских творческих продуктов</a:t>
                      </a:r>
                      <a:endParaRPr lang="ru-RU" sz="2400" b="0" i="0" u="none" strike="noStrike" cap="none" dirty="0" smtClean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500" b="1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УЧАСТИЕ</a:t>
                      </a:r>
                      <a:r>
                        <a:rPr lang="ru-RU" sz="3500" b="1" u="none" strike="noStrike" cap="none" baseline="0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sym typeface="Roboto"/>
                        </a:rPr>
                        <a:t> В КОНКУРСАХ</a:t>
                      </a:r>
                      <a:endParaRPr lang="ru-RU" sz="1100" b="1" u="none" strike="noStrike" cap="none" baseline="0" dirty="0">
                        <a:solidFill>
                          <a:srgbClr val="F7EBEC"/>
                        </a:solidFill>
                        <a:latin typeface="Roboto"/>
                        <a:ea typeface="Roboto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F7EBEC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стабильность практических достижений учащихся</a:t>
                      </a:r>
                      <a:endParaRPr lang="ru-RU" sz="2400" b="0" i="0" u="none" strike="noStrike" cap="none" dirty="0">
                        <a:solidFill>
                          <a:srgbClr val="F7EBE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2800" marR="132800" marT="132800" marB="132800" anchor="ctr">
                    <a:lnL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09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84" name="Google Shape;384;p28"/>
          <p:cNvSpPr txBox="1"/>
          <p:nvPr/>
        </p:nvSpPr>
        <p:spPr>
          <a:xfrm>
            <a:off x="5921370" y="328692"/>
            <a:ext cx="1158987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08090A"/>
                </a:solidFill>
                <a:latin typeface="Franklin Gothic Medium" pitchFamily="34" charset="0"/>
                <a:sym typeface="Odibee Sans"/>
              </a:rPr>
              <a:t>ОЦЕНКА УРОВНЯ УСВОЕНИЯ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8090A"/>
                </a:solidFill>
                <a:latin typeface="Franklin Gothic Medium" pitchFamily="34" charset="0"/>
                <a:sym typeface="Odibee Sans"/>
              </a:rPr>
              <a:t>с</a:t>
            </a:r>
            <a:r>
              <a:rPr lang="ru-RU" sz="4800" dirty="0" smtClean="0">
                <a:solidFill>
                  <a:srgbClr val="08090A"/>
                </a:solidFill>
                <a:latin typeface="Franklin Gothic Medium" pitchFamily="34" charset="0"/>
                <a:sym typeface="Odibee Sans"/>
              </a:rPr>
              <a:t>одержания образовательной программы</a:t>
            </a:r>
            <a:endParaRPr lang="ru-RU" sz="4800" dirty="0" smtClean="0">
              <a:solidFill>
                <a:srgbClr val="08090A"/>
              </a:solidFill>
              <a:latin typeface="Franklin Gothic Medium" pitchFamily="34" charset="0"/>
              <a:sym typeface="Odibe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9"/>
          <p:cNvGrpSpPr/>
          <p:nvPr/>
        </p:nvGrpSpPr>
        <p:grpSpPr>
          <a:xfrm>
            <a:off x="835683" y="1028700"/>
            <a:ext cx="16673342" cy="8513444"/>
            <a:chOff x="0" y="0"/>
            <a:chExt cx="22231123" cy="11351259"/>
          </a:xfrm>
        </p:grpSpPr>
        <p:sp>
          <p:nvSpPr>
            <p:cNvPr id="390" name="Google Shape;390;p29"/>
            <p:cNvSpPr/>
            <p:nvPr/>
          </p:nvSpPr>
          <p:spPr>
            <a:xfrm>
              <a:off x="0" y="0"/>
              <a:ext cx="11247595" cy="11351259"/>
            </a:xfrm>
            <a:custGeom>
              <a:avLst/>
              <a:gdLst/>
              <a:ahLst/>
              <a:cxnLst/>
              <a:rect l="l" t="t" r="r" b="b"/>
              <a:pathLst>
                <a:path w="11247595" h="11351259" extrusionOk="0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l="-3503" t="-2632" r="-4061" b="-394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10983528" y="0"/>
              <a:ext cx="11247595" cy="11351259"/>
            </a:xfrm>
            <a:custGeom>
              <a:avLst/>
              <a:gdLst/>
              <a:ahLst/>
              <a:cxnLst/>
              <a:rect l="l" t="t" r="r" b="b"/>
              <a:pathLst>
                <a:path w="11247595" h="11351259" extrusionOk="0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l="-3503" t="-2632" r="-4061" b="-394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9"/>
          <p:cNvGrpSpPr/>
          <p:nvPr/>
        </p:nvGrpSpPr>
        <p:grpSpPr>
          <a:xfrm>
            <a:off x="9612812" y="4422431"/>
            <a:ext cx="7176420" cy="7176420"/>
            <a:chOff x="0" y="0"/>
            <a:chExt cx="812800" cy="812800"/>
          </a:xfrm>
        </p:grpSpPr>
        <p:sp>
          <p:nvSpPr>
            <p:cNvPr id="393" name="Google Shape;393;p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>
            <a:off x="1397209" y="4422431"/>
            <a:ext cx="7176420" cy="7176420"/>
            <a:chOff x="0" y="0"/>
            <a:chExt cx="812800" cy="812800"/>
          </a:xfrm>
        </p:grpSpPr>
        <p:sp>
          <p:nvSpPr>
            <p:cNvPr id="396" name="Google Shape;396;p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9"/>
          <p:cNvGrpSpPr/>
          <p:nvPr/>
        </p:nvGrpSpPr>
        <p:grpSpPr>
          <a:xfrm>
            <a:off x="5488889" y="-650918"/>
            <a:ext cx="7176420" cy="7176420"/>
            <a:chOff x="0" y="0"/>
            <a:chExt cx="812800" cy="812800"/>
          </a:xfrm>
        </p:grpSpPr>
        <p:sp>
          <p:nvSpPr>
            <p:cNvPr id="399" name="Google Shape;399;p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9"/>
          <p:cNvSpPr txBox="1"/>
          <p:nvPr/>
        </p:nvSpPr>
        <p:spPr>
          <a:xfrm>
            <a:off x="2150076" y="5996643"/>
            <a:ext cx="3805881" cy="18466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нравственное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развитие </a:t>
            </a: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учащихся</a:t>
            </a:r>
            <a:endParaRPr lang="ru-RU" sz="40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6153666" y="24713"/>
            <a:ext cx="5782962" cy="17235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д</a:t>
            </a: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инамика</a:t>
            </a:r>
          </a:p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личностных изменений</a:t>
            </a:r>
            <a:endParaRPr sz="4000" b="1"/>
          </a:p>
        </p:txBody>
      </p:sp>
      <p:pic>
        <p:nvPicPr>
          <p:cNvPr id="2050" name="Picture 2" descr="C:\Users\User\Desktop\Downloads\c2ad7782-no-bg-HD (carve.photos).png"/>
          <p:cNvPicPr>
            <a:picLocks noChangeAspect="1" noChangeArrowheads="1"/>
          </p:cNvPicPr>
          <p:nvPr/>
        </p:nvPicPr>
        <p:blipFill>
          <a:blip r:embed="rId4"/>
          <a:srcRect t="8461"/>
          <a:stretch>
            <a:fillRect/>
          </a:stretch>
        </p:blipFill>
        <p:spPr bwMode="auto">
          <a:xfrm>
            <a:off x="5569268" y="1878216"/>
            <a:ext cx="6846472" cy="9394842"/>
          </a:xfrm>
          <a:prstGeom prst="rect">
            <a:avLst/>
          </a:prstGeom>
          <a:noFill/>
        </p:spPr>
      </p:pic>
      <p:sp>
        <p:nvSpPr>
          <p:cNvPr id="22" name="Google Shape;405;p29"/>
          <p:cNvSpPr txBox="1"/>
          <p:nvPr/>
        </p:nvSpPr>
        <p:spPr>
          <a:xfrm>
            <a:off x="11467070" y="6201770"/>
            <a:ext cx="5066271" cy="18466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rgbClr val="4B88A2"/>
                </a:solidFill>
                <a:latin typeface="Roboto"/>
                <a:ea typeface="Roboto"/>
                <a:cs typeface="Roboto"/>
                <a:sym typeface="Roboto"/>
              </a:rPr>
              <a:t>т</a:t>
            </a:r>
            <a:r>
              <a:rPr lang="ru-RU" sz="4000" b="1" dirty="0" smtClean="0">
                <a:solidFill>
                  <a:srgbClr val="4B88A2"/>
                </a:solidFill>
                <a:latin typeface="Roboto"/>
                <a:ea typeface="Roboto"/>
                <a:cs typeface="Roboto"/>
                <a:sym typeface="Roboto"/>
              </a:rPr>
              <a:t>ворческая активность и самостоятельность</a:t>
            </a:r>
            <a:endParaRPr sz="4000" b="1"/>
          </a:p>
        </p:txBody>
      </p:sp>
      <p:sp>
        <p:nvSpPr>
          <p:cNvPr id="25" name="Google Shape;111;p14"/>
          <p:cNvSpPr/>
          <p:nvPr/>
        </p:nvSpPr>
        <p:spPr>
          <a:xfrm>
            <a:off x="928816" y="8774425"/>
            <a:ext cx="16345930" cy="1061553"/>
          </a:xfrm>
          <a:custGeom>
            <a:avLst/>
            <a:gdLst/>
            <a:ahLst/>
            <a:cxnLst/>
            <a:rect l="l" t="t" r="r" b="b"/>
            <a:pathLst>
              <a:path w="3104026" h="251784" extrusionOk="0">
                <a:moveTo>
                  <a:pt x="0" y="0"/>
                </a:moveTo>
                <a:lnTo>
                  <a:pt x="3104026" y="0"/>
                </a:lnTo>
                <a:lnTo>
                  <a:pt x="3104026" y="251784"/>
                </a:lnTo>
                <a:lnTo>
                  <a:pt x="0" y="251784"/>
                </a:lnTo>
                <a:lnTo>
                  <a:pt x="0" y="0"/>
                </a:lnTo>
              </a:path>
            </a:pathLst>
          </a:custGeom>
          <a:solidFill>
            <a:srgbClr val="FF4F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60;p30"/>
          <p:cNvSpPr txBox="1"/>
          <p:nvPr/>
        </p:nvSpPr>
        <p:spPr>
          <a:xfrm>
            <a:off x="790835" y="8718460"/>
            <a:ext cx="16607482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latin typeface="+mj-lt"/>
                <a:ea typeface="Odibee Sans"/>
                <a:cs typeface="Odibee Sans"/>
                <a:sym typeface="Odibee Sans"/>
              </a:rPr>
              <a:t>л</a:t>
            </a:r>
            <a:r>
              <a:rPr lang="ru-RU" sz="7200" b="1" u="none" strike="noStrike" dirty="0" smtClean="0">
                <a:solidFill>
                  <a:srgbClr val="08090A"/>
                </a:solidFill>
                <a:latin typeface="+mj-lt"/>
                <a:ea typeface="Odibee Sans"/>
                <a:cs typeface="Odibee Sans"/>
                <a:sym typeface="Odibee Sans"/>
              </a:rPr>
              <a:t>ичностные достижения учащихся</a:t>
            </a:r>
            <a:endParaRPr sz="72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BE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4400673" y="1028700"/>
            <a:ext cx="7757148" cy="7757148"/>
            <a:chOff x="0" y="0"/>
            <a:chExt cx="812800" cy="812800"/>
          </a:xfrm>
        </p:grpSpPr>
        <p:sp>
          <p:nvSpPr>
            <p:cNvPr id="124" name="Google Shape;124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5"/>
          <p:cNvGrpSpPr/>
          <p:nvPr/>
        </p:nvGrpSpPr>
        <p:grpSpPr>
          <a:xfrm>
            <a:off x="7600950" y="-1071070"/>
            <a:ext cx="10935468" cy="5681170"/>
            <a:chOff x="0" y="-57150"/>
            <a:chExt cx="2880123" cy="1496275"/>
          </a:xfrm>
        </p:grpSpPr>
        <p:sp>
          <p:nvSpPr>
            <p:cNvPr id="127" name="Google Shape;127;p15"/>
            <p:cNvSpPr/>
            <p:nvPr/>
          </p:nvSpPr>
          <p:spPr>
            <a:xfrm>
              <a:off x="0" y="0"/>
              <a:ext cx="2880123" cy="1439125"/>
            </a:xfrm>
            <a:custGeom>
              <a:avLst/>
              <a:gdLst/>
              <a:ahLst/>
              <a:cxnLst/>
              <a:rect b="b" l="l" r="r" t="t"/>
              <a:pathLst>
                <a:path extrusionOk="0" h="1439125" w="2880123">
                  <a:moveTo>
                    <a:pt x="0" y="0"/>
                  </a:moveTo>
                  <a:lnTo>
                    <a:pt x="2880123" y="0"/>
                  </a:lnTo>
                  <a:lnTo>
                    <a:pt x="2880123" y="1439125"/>
                  </a:lnTo>
                  <a:lnTo>
                    <a:pt x="0" y="1439125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9144000" y="5143500"/>
            <a:ext cx="8138160" cy="1366448"/>
            <a:chOff x="0" y="0"/>
            <a:chExt cx="10850880" cy="1821928"/>
          </a:xfrm>
        </p:grpSpPr>
        <p:sp>
          <p:nvSpPr>
            <p:cNvPr id="130" name="Google Shape;130;p15"/>
            <p:cNvSpPr txBox="1"/>
            <p:nvPr/>
          </p:nvSpPr>
          <p:spPr>
            <a:xfrm>
              <a:off x="0" y="0"/>
              <a:ext cx="10850880" cy="86160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en-US" smtClean="0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01.</a:t>
              </a:r>
              <a:r>
                <a:rPr b="1" dirty="0" lang="ru-RU" smtClean="0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МЕТОДИЧСЕКОЕ ОБЕСПЕЧЕНИЕ </a:t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30480" y="837044"/>
              <a:ext cx="10820400" cy="98488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lvl="0">
                <a:buFont charset="0" pitchFamily="34" typeface="Arial"/>
                <a:buChar char="•"/>
              </a:pPr>
              <a:r>
                <a:rPr b="1" dirty="0" lang="ru-RU" smtClean="0" sz="2400"/>
                <a:t>активная познавательная деятельность</a:t>
              </a:r>
            </a:p>
            <a:p>
              <a:pPr lvl="0">
                <a:buFont charset="0" pitchFamily="34" typeface="Arial"/>
                <a:buChar char="•"/>
              </a:pPr>
              <a:r>
                <a:rPr b="1" dirty="0" lang="ru-RU" smtClean="0" sz="2400"/>
                <a:t>атмосфера успеха, доверия и доброжелательности</a:t>
              </a:r>
              <a:r>
                <a:rPr b="1" dirty="0" lang="en-US" smtClean="0" sz="2400">
                  <a:solidFill>
                    <a:srgbClr val="08090A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/>
            </a:p>
          </p:txBody>
        </p:sp>
      </p:grpSp>
      <p:sp>
        <p:nvSpPr>
          <p:cNvPr id="132" name="Google Shape;132;p15"/>
          <p:cNvSpPr txBox="1"/>
          <p:nvPr/>
        </p:nvSpPr>
        <p:spPr>
          <a:xfrm>
            <a:off x="8023860" y="700370"/>
            <a:ext cx="9898380" cy="327782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trike="noStrike" sz="8800" u="none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МЕТОДИЧЕСКИЙ</a:t>
            </a: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1250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МОДУЛЬ</a:t>
            </a:r>
            <a:endParaRPr b="1" dirty="0" lang="ru-RU" smtClean="0" strike="noStrike" sz="12500" u="none">
              <a:solidFill>
                <a:srgbClr val="F7EBEC"/>
              </a:solidFill>
              <a:latin typeface="+mj-lt"/>
              <a:ea typeface="Odibee Sans"/>
              <a:cs typeface="Odibee Sans"/>
              <a:sym typeface="Odibee Sans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 rot="10800000">
            <a:off x="957263" y="-556461"/>
            <a:ext cx="0" cy="10843461"/>
          </a:xfrm>
          <a:prstGeom prst="straightConnector1">
            <a:avLst/>
          </a:prstGeom>
          <a:noFill/>
          <a:ln cap="flat" cmpd="sng" w="142875">
            <a:solidFill>
              <a:srgbClr val="08090A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134" name="Google Shape;134;p15"/>
          <p:cNvGrpSpPr/>
          <p:nvPr/>
        </p:nvGrpSpPr>
        <p:grpSpPr>
          <a:xfrm>
            <a:off x="9144000" y="6872440"/>
            <a:ext cx="6880860" cy="1356837"/>
            <a:chOff x="0" y="0"/>
            <a:chExt cx="9174481" cy="1809117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0" y="0"/>
              <a:ext cx="9174481" cy="86160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en-US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02. </a:t>
              </a:r>
              <a:r>
                <a:rPr b="1" dirty="0" lang="ru-RU" smtClean="0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СРЕДСТВА ВОСПИТАНИЯ</a:t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824231"/>
              <a:ext cx="9072642" cy="98488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Font charset="0" pitchFamily="34" typeface="Arial"/>
                <a:buChar char="•"/>
              </a:pPr>
              <a:r>
                <a:rPr b="1" dirty="0" lang="ru-RU" smtClean="0" sz="2400">
                  <a:solidFill>
                    <a:srgbClr val="08090A"/>
                  </a:solidFill>
                  <a:latin typeface="Roboto"/>
                  <a:ea typeface="Roboto"/>
                  <a:cs typeface="Roboto"/>
                  <a:sym typeface="Roboto"/>
                </a:rPr>
                <a:t>интеграция</a:t>
              </a: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Font charset="0" pitchFamily="34" typeface="Arial"/>
                <a:buChar char="•"/>
              </a:pPr>
              <a:r>
                <a:rPr b="1" dirty="0" lang="ru-RU" smtClean="0" sz="240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социализация</a:t>
              </a:r>
              <a:endParaRPr b="1"/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9144000" y="8591768"/>
            <a:ext cx="7457824" cy="1399767"/>
            <a:chOff x="0" y="0"/>
            <a:chExt cx="9943765" cy="1866357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0" y="0"/>
              <a:ext cx="9906000" cy="86160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en-US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03. </a:t>
              </a:r>
              <a:r>
                <a:rPr b="1" dirty="0" lang="ru-RU" smtClean="0" sz="3499">
                  <a:solidFill>
                    <a:srgbClr val="08090A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ОЦЕНОЧНЫЕ СРЕДСТВА</a:t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0" y="881471"/>
              <a:ext cx="9943765" cy="984886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Font charset="0" pitchFamily="34" typeface="Arial"/>
                <a:buChar char="•"/>
              </a:pPr>
              <a:r>
                <a:rPr b="1" dirty="0" lang="ru-RU" smtClean="0" sz="2400">
                  <a:solidFill>
                    <a:srgbClr val="08090A"/>
                  </a:solidFill>
                  <a:latin typeface="Roboto"/>
                  <a:ea typeface="Roboto"/>
                  <a:cs typeface="Roboto"/>
                  <a:sym typeface="Roboto"/>
                </a:rPr>
                <a:t>систематичность</a:t>
              </a:r>
            </a:p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Font charset="0" pitchFamily="34" typeface="Arial"/>
                <a:buChar char="•"/>
              </a:pPr>
              <a:r>
                <a:rPr b="1" dirty="0" lang="ru-RU" smtClean="0" sz="2400">
                  <a:solidFill>
                    <a:srgbClr val="08090A"/>
                  </a:solidFill>
                  <a:latin typeface="Roboto"/>
                  <a:ea typeface="Roboto"/>
                  <a:sym typeface="Roboto"/>
                </a:rPr>
                <a:t>разнообразие форм контроля</a:t>
              </a:r>
              <a:endParaRPr b="1"/>
            </a:p>
          </p:txBody>
        </p:sp>
      </p:grpSp>
      <p:cxnSp>
        <p:nvCxnSpPr>
          <p:cNvPr id="141" name="Google Shape;141;p15"/>
          <p:cNvCxnSpPr/>
          <p:nvPr/>
        </p:nvCxnSpPr>
        <p:spPr>
          <a:xfrm rot="10800000">
            <a:off x="1496187" y="-269238"/>
            <a:ext cx="0" cy="10556238"/>
          </a:xfrm>
          <a:prstGeom prst="straightConnector1">
            <a:avLst/>
          </a:prstGeom>
          <a:noFill/>
          <a:ln cap="flat" cmpd="sng" w="142875">
            <a:solidFill>
              <a:srgbClr val="08090A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142" name="Google Shape;142;p15"/>
          <p:cNvCxnSpPr/>
          <p:nvPr/>
        </p:nvCxnSpPr>
        <p:spPr>
          <a:xfrm rot="10800000">
            <a:off x="2035112" y="-410764"/>
            <a:ext cx="0" cy="10697764"/>
          </a:xfrm>
          <a:prstGeom prst="straightConnector1">
            <a:avLst/>
          </a:prstGeom>
          <a:noFill/>
          <a:ln cap="flat" cmpd="sng" w="142875">
            <a:solidFill>
              <a:srgbClr val="08090A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143" name="Google Shape;143;p15"/>
          <p:cNvGrpSpPr/>
          <p:nvPr/>
        </p:nvGrpSpPr>
        <p:grpSpPr>
          <a:xfrm>
            <a:off x="1028700" y="6605962"/>
            <a:ext cx="2979866" cy="2979866"/>
            <a:chOff x="0" y="0"/>
            <a:chExt cx="812800" cy="812800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>
                <a:alpha val="49803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48640" y="1623060"/>
            <a:ext cx="1897380" cy="8389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User\Desktop\Downloads\dFQc_rc2M8s.png" id="27" name="Picture 2"/>
          <p:cNvPicPr>
            <a:picLocks noChangeArrowheads="1" noChangeAspect="1"/>
          </p:cNvPicPr>
          <p:nvPr/>
        </p:nvPicPr>
        <p:blipFill>
          <a:blip r:embed="rId3"/>
          <a:srcRect b="207" l="2" r="129" t="263"/>
          <a:stretch>
            <a:fillRect/>
          </a:stretch>
        </p:blipFill>
        <p:spPr bwMode="auto">
          <a:xfrm>
            <a:off x="0" y="1084909"/>
            <a:ext cx="8321040" cy="920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BEC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"/>
          <p:cNvSpPr/>
          <p:nvPr/>
        </p:nvSpPr>
        <p:spPr>
          <a:xfrm>
            <a:off x="8568328" y="5561627"/>
            <a:ext cx="8435696" cy="8513444"/>
          </a:xfrm>
          <a:custGeom>
            <a:avLst/>
            <a:gdLst/>
            <a:ahLst/>
            <a:cxnLst/>
            <a:rect b="b" l="l" r="r" t="t"/>
            <a:pathLst>
              <a:path extrusionOk="0" h="8513444" w="8435696">
                <a:moveTo>
                  <a:pt x="0" y="0"/>
                </a:moveTo>
                <a:lnTo>
                  <a:pt x="8435696" y="0"/>
                </a:lnTo>
                <a:lnTo>
                  <a:pt x="8435696" y="8513444"/>
                </a:lnTo>
                <a:lnTo>
                  <a:pt x="0" y="8513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949" l="-3503" r="-4061" t="-2632"/>
            </a:stretch>
          </a:blip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31"/>
          <p:cNvGrpSpPr/>
          <p:nvPr/>
        </p:nvGrpSpPr>
        <p:grpSpPr>
          <a:xfrm>
            <a:off x="880039" y="0"/>
            <a:ext cx="9349698" cy="9349698"/>
            <a:chOff x="0" y="0"/>
            <a:chExt cx="812800" cy="812800"/>
          </a:xfrm>
        </p:grpSpPr>
        <p:sp>
          <p:nvSpPr>
            <p:cNvPr id="472" name="Google Shape;472;p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4F4F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4" name="Google Shape;474;p31"/>
          <p:cNvCxnSpPr/>
          <p:nvPr/>
        </p:nvCxnSpPr>
        <p:spPr>
          <a:xfrm rot="10800000">
            <a:off x="1826568" y="0"/>
            <a:ext cx="0" cy="10329353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75" name="Google Shape;475;p31"/>
          <p:cNvCxnSpPr/>
          <p:nvPr/>
        </p:nvCxnSpPr>
        <p:spPr>
          <a:xfrm rot="10800000">
            <a:off x="1185218" y="0"/>
            <a:ext cx="0" cy="1029736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76" name="Google Shape;476;p31"/>
          <p:cNvCxnSpPr/>
          <p:nvPr/>
        </p:nvCxnSpPr>
        <p:spPr>
          <a:xfrm rot="10800000">
            <a:off x="543868" y="0"/>
            <a:ext cx="0" cy="10455962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479" name="Google Shape;479;p31"/>
          <p:cNvGrpSpPr/>
          <p:nvPr/>
        </p:nvGrpSpPr>
        <p:grpSpPr>
          <a:xfrm>
            <a:off x="17259300" y="-216991"/>
            <a:ext cx="3086099" cy="10503991"/>
            <a:chOff x="0" y="-57150"/>
            <a:chExt cx="812800" cy="2766483"/>
          </a:xfrm>
        </p:grpSpPr>
        <p:sp>
          <p:nvSpPr>
            <p:cNvPr id="480" name="Google Shape;480;p31"/>
            <p:cNvSpPr/>
            <p:nvPr/>
          </p:nvSpPr>
          <p:spPr>
            <a:xfrm>
              <a:off x="0" y="0"/>
              <a:ext cx="274746" cy="2709333"/>
            </a:xfrm>
            <a:custGeom>
              <a:avLst/>
              <a:gdLst/>
              <a:ahLst/>
              <a:cxnLst/>
              <a:rect b="b" l="l" r="r" t="t"/>
              <a:pathLst>
                <a:path extrusionOk="0" h="2709333" w="274746">
                  <a:moveTo>
                    <a:pt x="0" y="0"/>
                  </a:moveTo>
                  <a:lnTo>
                    <a:pt x="274746" y="0"/>
                  </a:lnTo>
                  <a:lnTo>
                    <a:pt x="274746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F5D547">
                <a:alpha val="60000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1"/>
          <p:cNvGrpSpPr/>
          <p:nvPr/>
        </p:nvGrpSpPr>
        <p:grpSpPr>
          <a:xfrm>
            <a:off x="15501144" y="6513513"/>
            <a:ext cx="4930775" cy="4930775"/>
            <a:chOff x="0" y="0"/>
            <a:chExt cx="812800" cy="812800"/>
          </a:xfrm>
        </p:grpSpPr>
        <p:sp>
          <p:nvSpPr>
            <p:cNvPr id="484" name="Google Shape;484;p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60392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User\Desktop\Downloads\xIx_H94Itjg.png" id="2050" name="Picture 2"/>
          <p:cNvPicPr>
            <a:picLocks noChangeArrowheads="1" noChangeAspect="1"/>
          </p:cNvPicPr>
          <p:nvPr/>
        </p:nvPicPr>
        <p:blipFill>
          <a:blip r:embed="rId4"/>
          <a:srcRect t="160"/>
          <a:stretch>
            <a:fillRect/>
          </a:stretch>
        </p:blipFill>
        <p:spPr bwMode="auto">
          <a:xfrm>
            <a:off x="5585343" y="1549400"/>
            <a:ext cx="20256754" cy="8737600"/>
          </a:xfrm>
          <a:prstGeom prst="rect">
            <a:avLst/>
          </a:prstGeom>
          <a:noFill/>
        </p:spPr>
      </p:pic>
      <p:sp>
        <p:nvSpPr>
          <p:cNvPr id="19" name="Google Shape;478;p31"/>
          <p:cNvSpPr txBox="1"/>
          <p:nvPr/>
        </p:nvSpPr>
        <p:spPr>
          <a:xfrm>
            <a:off x="1541849" y="1179512"/>
            <a:ext cx="7678351" cy="2215991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7200">
                <a:solidFill>
                  <a:srgbClr val="F7EBEC"/>
                </a:solidFill>
                <a:sym typeface="Odibee Sans"/>
              </a:rPr>
              <a:t>ПОРТФОЛИО</a:t>
            </a: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7200">
                <a:solidFill>
                  <a:srgbClr val="F7EBEC"/>
                </a:solidFill>
                <a:sym typeface="Odibee Sans"/>
              </a:rPr>
              <a:t>ДОСТИЖ</a:t>
            </a:r>
            <a:r>
              <a:rPr b="1" dirty="0" lang="ru-RU" smtClean="0" sz="7200">
                <a:solidFill>
                  <a:srgbClr val="F7EBEC"/>
                </a:solidFill>
                <a:sym typeface="Odibee Sans"/>
              </a:rPr>
              <a:t>ЕНИЙ</a:t>
            </a:r>
            <a:endParaRPr b="1" sz="7200"/>
          </a:p>
        </p:txBody>
      </p:sp>
      <p:sp>
        <p:nvSpPr>
          <p:cNvPr id="20" name="Google Shape;482;p31"/>
          <p:cNvSpPr txBox="1"/>
          <p:nvPr/>
        </p:nvSpPr>
        <p:spPr>
          <a:xfrm>
            <a:off x="969737" y="3898857"/>
            <a:ext cx="7189102" cy="1994392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0" lIns="0" rIns="0" spcFirstLastPara="1" tIns="0" wrap="square">
            <a:spAutoFit/>
          </a:bodyPr>
          <a:lstStyle/>
          <a:p>
            <a:pPr algn="ctr" lvl="0">
              <a:lnSpc>
                <a:spcPct val="120000"/>
              </a:lnSpc>
            </a:pPr>
            <a:r>
              <a:rPr dirty="0" lang="ru-RU" smtClean="0" sz="3600">
                <a:solidFill>
                  <a:schemeClr val="bg1"/>
                </a:solidFill>
              </a:rPr>
              <a:t>важный мотивирующий фактор </a:t>
            </a:r>
            <a:r>
              <a:rPr dirty="0" lang="ru-RU" smtClean="0" sz="3600">
                <a:solidFill>
                  <a:schemeClr val="bg1"/>
                </a:solidFill>
              </a:rPr>
              <a:t>обучения, </a:t>
            </a:r>
            <a:r>
              <a:rPr dirty="0" lang="ru-RU" smtClean="0" sz="3600">
                <a:solidFill>
                  <a:schemeClr val="bg1"/>
                </a:solidFill>
              </a:rPr>
              <a:t>нацеливает учащегося </a:t>
            </a:r>
            <a:r>
              <a:rPr dirty="0" lang="ru-RU" smtClean="0" sz="3600">
                <a:solidFill>
                  <a:schemeClr val="bg1"/>
                </a:solidFill>
              </a:rPr>
              <a:t>на демонстрацию прогресса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BEC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32"/>
          <p:cNvGrpSpPr/>
          <p:nvPr/>
        </p:nvGrpSpPr>
        <p:grpSpPr>
          <a:xfrm>
            <a:off x="9144000" y="-1180026"/>
            <a:ext cx="9617089" cy="9617089"/>
            <a:chOff x="0" y="0"/>
            <a:chExt cx="812800" cy="812800"/>
          </a:xfrm>
        </p:grpSpPr>
        <p:sp>
          <p:nvSpPr>
            <p:cNvPr id="491" name="Google Shape;491;p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32"/>
          <p:cNvSpPr/>
          <p:nvPr/>
        </p:nvSpPr>
        <p:spPr>
          <a:xfrm>
            <a:off x="13553688" y="-623651"/>
            <a:ext cx="7411225" cy="7411225"/>
          </a:xfrm>
          <a:custGeom>
            <a:avLst/>
            <a:gdLst/>
            <a:ahLst/>
            <a:cxnLst/>
            <a:rect b="b" l="l" r="r" t="t"/>
            <a:pathLst>
              <a:path extrusionOk="0" h="7411225" w="7411225">
                <a:moveTo>
                  <a:pt x="0" y="0"/>
                </a:moveTo>
                <a:lnTo>
                  <a:pt x="7411224" y="0"/>
                </a:lnTo>
                <a:lnTo>
                  <a:pt x="7411224" y="7411225"/>
                </a:lnTo>
                <a:lnTo>
                  <a:pt x="0" y="7411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32"/>
          <p:cNvGrpSpPr/>
          <p:nvPr/>
        </p:nvGrpSpPr>
        <p:grpSpPr>
          <a:xfrm>
            <a:off x="0" y="1535149"/>
            <a:ext cx="12825252" cy="7723151"/>
            <a:chOff x="0" y="-57150"/>
            <a:chExt cx="3377844" cy="2034081"/>
          </a:xfrm>
        </p:grpSpPr>
        <p:sp>
          <p:nvSpPr>
            <p:cNvPr id="495" name="Google Shape;495;p32"/>
            <p:cNvSpPr/>
            <p:nvPr/>
          </p:nvSpPr>
          <p:spPr>
            <a:xfrm>
              <a:off x="0" y="0"/>
              <a:ext cx="3377844" cy="1976931"/>
            </a:xfrm>
            <a:custGeom>
              <a:avLst/>
              <a:gdLst/>
              <a:ahLst/>
              <a:cxnLst/>
              <a:rect b="b" l="l" r="r" t="t"/>
              <a:pathLst>
                <a:path extrusionOk="0" h="1976931" w="3377844">
                  <a:moveTo>
                    <a:pt x="0" y="0"/>
                  </a:moveTo>
                  <a:lnTo>
                    <a:pt x="3377844" y="0"/>
                  </a:lnTo>
                  <a:lnTo>
                    <a:pt x="3377844" y="1976931"/>
                  </a:lnTo>
                  <a:lnTo>
                    <a:pt x="0" y="1976931"/>
                  </a:lnTo>
                  <a:lnTo>
                    <a:pt x="0" y="0"/>
                  </a:lnTo>
                </a:path>
              </a:pathLst>
            </a:custGeom>
            <a:solidFill>
              <a:srgbClr val="F5D547">
                <a:alpha val="60000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32"/>
          <p:cNvSpPr txBox="1"/>
          <p:nvPr/>
        </p:nvSpPr>
        <p:spPr>
          <a:xfrm>
            <a:off x="617485" y="5866725"/>
            <a:ext cx="12804900" cy="1440394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dirty="0" lang="en-US" smtClean="0" sz="9600">
                <a:solidFill>
                  <a:srgbClr val="08090A"/>
                </a:solidFill>
                <a:latin typeface="Odibee Sans"/>
                <a:ea typeface="Odibee Sans"/>
                <a:cs typeface="Odibee Sans"/>
                <a:sym typeface="Odibee Sans"/>
                <a:hlinkClick r:id="rId4"/>
              </a:rPr>
              <a:t>https://</a:t>
            </a:r>
            <a:r>
              <a:rPr dirty="0" lang="en-US" smtClean="0" sz="9600">
                <a:solidFill>
                  <a:srgbClr val="08090A"/>
                </a:solidFill>
                <a:latin typeface="Odibee Sans"/>
                <a:ea typeface="Odibee Sans"/>
                <a:cs typeface="Odibee Sans"/>
                <a:sym typeface="Odibee Sans"/>
                <a:hlinkClick r:id="rId4"/>
              </a:rPr>
              <a:t>vk.com/foto32rakurs</a:t>
            </a:r>
            <a:endParaRPr dirty="0" lang="ru-RU" smtClean="0" sz="9600">
              <a:solidFill>
                <a:srgbClr val="08090A"/>
              </a:solidFill>
              <a:latin typeface="Odibee Sans"/>
              <a:ea typeface="Odibee Sans"/>
              <a:cs typeface="Odibee Sans"/>
              <a:sym typeface="Odibee Sans"/>
            </a:endParaRPr>
          </a:p>
          <a:p>
            <a:pPr lvl="0">
              <a:lnSpc>
                <a:spcPct val="90000"/>
              </a:lnSpc>
            </a:pPr>
            <a:endParaRPr sz="800"/>
          </a:p>
        </p:txBody>
      </p:sp>
      <p:sp>
        <p:nvSpPr>
          <p:cNvPr id="498" name="Google Shape;498;p32"/>
          <p:cNvSpPr txBox="1"/>
          <p:nvPr/>
        </p:nvSpPr>
        <p:spPr>
          <a:xfrm>
            <a:off x="642194" y="7821113"/>
            <a:ext cx="11788699" cy="861774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b="1" dirty="0" lang="ru-RU" smtClean="0" sz="4000">
                <a:solidFill>
                  <a:srgbClr val="4B88A2"/>
                </a:solidFill>
                <a:latin typeface="Roboto"/>
                <a:ea typeface="Roboto"/>
                <a:cs typeface="Roboto"/>
                <a:sym typeface="Roboto"/>
              </a:rPr>
              <a:t>активно учимся и осваиваем свое </a:t>
            </a:r>
            <a:r>
              <a:rPr b="1" dirty="0" lang="ru-RU" smtClean="0" sz="4000">
                <a:solidFill>
                  <a:srgbClr val="4B88A2"/>
                </a:solidFill>
                <a:latin typeface="Roboto"/>
                <a:ea typeface="Roboto"/>
                <a:cs typeface="Roboto"/>
                <a:sym typeface="Roboto"/>
              </a:rPr>
              <a:t>увлечение</a:t>
            </a:r>
            <a:endParaRPr b="1" dirty="0" lang="ru-RU" sz="4000">
              <a:solidFill>
                <a:srgbClr val="4B88A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User\Desktop\Downloads\fdc46bf9-no-bg-HD (carve.photos).png" id="3074" name="Picture 2"/>
          <p:cNvPicPr>
            <a:picLocks noChangeArrowheads="1" noChangeAspect="1"/>
          </p:cNvPicPr>
          <p:nvPr/>
        </p:nvPicPr>
        <p:blipFill>
          <a:blip r:embed="rId5"/>
          <a:srcRect l="9" r="101"/>
          <a:stretch>
            <a:fillRect/>
          </a:stretch>
        </p:blipFill>
        <p:spPr bwMode="auto">
          <a:xfrm>
            <a:off x="11689492" y="-1757755"/>
            <a:ext cx="6326670" cy="13214909"/>
          </a:xfrm>
          <a:prstGeom prst="rect">
            <a:avLst/>
          </a:prstGeom>
          <a:noFill/>
        </p:spPr>
      </p:pic>
      <p:pic>
        <p:nvPicPr>
          <p:cNvPr descr="\\SERPIK\Users\User\Desktop\vk-ts1623650785.png" id="3075" name="Picture 3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7967" y="522073"/>
            <a:ext cx="4652319" cy="465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33"/>
          <p:cNvCxnSpPr/>
          <p:nvPr/>
        </p:nvCxnSpPr>
        <p:spPr>
          <a:xfrm rot="10800000">
            <a:off x="13047461" y="0"/>
            <a:ext cx="0" cy="10329353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505" name="Google Shape;505;p33"/>
          <p:cNvCxnSpPr/>
          <p:nvPr/>
        </p:nvCxnSpPr>
        <p:spPr>
          <a:xfrm rot="10800000">
            <a:off x="12406111" y="0"/>
            <a:ext cx="0" cy="1029736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506" name="Google Shape;506;p33"/>
          <p:cNvCxnSpPr/>
          <p:nvPr/>
        </p:nvCxnSpPr>
        <p:spPr>
          <a:xfrm rot="10800000">
            <a:off x="11764761" y="0"/>
            <a:ext cx="0" cy="10455962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2" name="Google Shape;507;p33"/>
          <p:cNvGrpSpPr/>
          <p:nvPr/>
        </p:nvGrpSpPr>
        <p:grpSpPr>
          <a:xfrm>
            <a:off x="12120361" y="-761465"/>
            <a:ext cx="10277878" cy="10277878"/>
            <a:chOff x="0" y="0"/>
            <a:chExt cx="812800" cy="812800"/>
          </a:xfrm>
        </p:grpSpPr>
        <p:sp>
          <p:nvSpPr>
            <p:cNvPr id="508" name="Google Shape;508;p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510;p33"/>
          <p:cNvGrpSpPr/>
          <p:nvPr/>
        </p:nvGrpSpPr>
        <p:grpSpPr>
          <a:xfrm>
            <a:off x="0" y="3424022"/>
            <a:ext cx="18949835" cy="4857890"/>
            <a:chOff x="0" y="-57150"/>
            <a:chExt cx="4990903" cy="1279444"/>
          </a:xfrm>
        </p:grpSpPr>
        <p:sp>
          <p:nvSpPr>
            <p:cNvPr id="511" name="Google Shape;511;p33"/>
            <p:cNvSpPr/>
            <p:nvPr/>
          </p:nvSpPr>
          <p:spPr>
            <a:xfrm>
              <a:off x="0" y="0"/>
              <a:ext cx="4990903" cy="1222294"/>
            </a:xfrm>
            <a:custGeom>
              <a:avLst/>
              <a:gdLst/>
              <a:ahLst/>
              <a:cxnLst/>
              <a:rect b="b" l="l" r="r" t="t"/>
              <a:pathLst>
                <a:path extrusionOk="0" h="1222294" w="4990903">
                  <a:moveTo>
                    <a:pt x="0" y="0"/>
                  </a:moveTo>
                  <a:lnTo>
                    <a:pt x="4990903" y="0"/>
                  </a:lnTo>
                  <a:lnTo>
                    <a:pt x="4990903" y="1222294"/>
                  </a:lnTo>
                  <a:lnTo>
                    <a:pt x="0" y="1222294"/>
                  </a:lnTo>
                  <a:lnTo>
                    <a:pt x="0" y="0"/>
                  </a:ln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3"/>
          <p:cNvSpPr/>
          <p:nvPr/>
        </p:nvSpPr>
        <p:spPr>
          <a:xfrm>
            <a:off x="7204074" y="7432675"/>
            <a:ext cx="6953250" cy="7151985"/>
          </a:xfrm>
          <a:custGeom>
            <a:avLst/>
            <a:gdLst/>
            <a:ahLst/>
            <a:cxnLst/>
            <a:rect b="b" l="l" r="r" t="t"/>
            <a:pathLst>
              <a:path extrusionOk="0" h="7151985" w="6953250">
                <a:moveTo>
                  <a:pt x="0" y="0"/>
                </a:moveTo>
                <a:lnTo>
                  <a:pt x="6953250" y="0"/>
                </a:lnTo>
                <a:lnTo>
                  <a:pt x="6953250" y="7151985"/>
                </a:lnTo>
                <a:lnTo>
                  <a:pt x="0" y="7151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135" r="-3447" t="-3622"/>
            </a:stretch>
          </a:blip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3"/>
          <p:cNvSpPr txBox="1"/>
          <p:nvPr/>
        </p:nvSpPr>
        <p:spPr>
          <a:xfrm>
            <a:off x="1028700" y="1019175"/>
            <a:ext cx="7810097" cy="177279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9600">
                <a:solidFill>
                  <a:srgbClr val="08090A"/>
                </a:solidFill>
                <a:sym typeface="Odibee Sans"/>
              </a:rPr>
              <a:t>КОНТАКТЫ</a:t>
            </a:r>
            <a:endParaRPr b="1" sz="9600"/>
          </a:p>
        </p:txBody>
      </p:sp>
      <p:sp>
        <p:nvSpPr>
          <p:cNvPr id="516" name="Google Shape;516;p33"/>
          <p:cNvSpPr txBox="1"/>
          <p:nvPr/>
        </p:nvSpPr>
        <p:spPr>
          <a:xfrm>
            <a:off x="1028700" y="3927329"/>
            <a:ext cx="6946900" cy="77559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>
              <a:lnSpc>
                <a:spcPct val="139958"/>
              </a:lnSpc>
            </a:pPr>
            <a:r>
              <a:rPr b="1" dirty="0" lang="ru-RU" smtClean="0" sz="360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Брянск, ул.Калинина, </a:t>
            </a:r>
            <a:r>
              <a:rPr b="1" dirty="0" lang="ru-RU" smtClean="0" sz="360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дом 75А</a:t>
            </a:r>
            <a:r>
              <a:rPr b="1" dirty="0" lang="ru-RU" smtClean="0" sz="360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b="1" dirty="0" lang="en-US" sz="360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33"/>
          <p:cNvSpPr txBox="1"/>
          <p:nvPr/>
        </p:nvSpPr>
        <p:spPr>
          <a:xfrm>
            <a:off x="1028700" y="4852952"/>
            <a:ext cx="4892954" cy="77559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2400">
                <a:solidFill>
                  <a:srgbClr val="F7EBEC"/>
                </a:solidFill>
                <a:latin typeface="Roboto"/>
                <a:ea typeface="Roboto"/>
                <a:sym typeface="Roboto"/>
              </a:rPr>
              <a:t>+</a:t>
            </a:r>
            <a:r>
              <a:rPr b="1" dirty="0" lang="ru-RU" smtClean="0" sz="3600">
                <a:solidFill>
                  <a:srgbClr val="F7EBEC"/>
                </a:solidFill>
                <a:latin typeface="Roboto"/>
                <a:ea typeface="Roboto"/>
                <a:sym typeface="Roboto"/>
              </a:rPr>
              <a:t>7(903)869-30-33</a:t>
            </a:r>
            <a:endParaRPr b="1" sz="3600"/>
          </a:p>
        </p:txBody>
      </p:sp>
      <p:sp>
        <p:nvSpPr>
          <p:cNvPr id="518" name="Google Shape;518;p33"/>
          <p:cNvSpPr txBox="1"/>
          <p:nvPr/>
        </p:nvSpPr>
        <p:spPr>
          <a:xfrm>
            <a:off x="1028700" y="5741511"/>
            <a:ext cx="4892954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r>
              <a:rPr dirty="0" lang="ru-RU" smtClean="0" sz="3600">
                <a:solidFill>
                  <a:schemeClr val="bg1"/>
                </a:solidFill>
                <a:latin typeface="Roboto"/>
                <a:ea typeface="Roboto"/>
                <a:sym typeface="Roboto"/>
                <a:hlinkClick r:id="rId4"/>
              </a:rPr>
              <a:t>titov32cvr@yandex.ru</a:t>
            </a:r>
            <a:endParaRPr dirty="0" lang="ru-RU" smtClean="0" sz="3600">
              <a:solidFill>
                <a:schemeClr val="bg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1028700" y="6618855"/>
            <a:ext cx="4892954" cy="553998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r>
              <a:rPr dirty="0" lang="ru-RU" smtClean="0" sz="3600" u="sng">
                <a:hlinkClick r:id="rId5"/>
              </a:rPr>
              <a:t>https://cvrsov.ru/</a:t>
            </a:r>
            <a:endParaRPr dirty="0" lang="ru-RU" sz="3600"/>
          </a:p>
        </p:txBody>
      </p:sp>
      <p:pic>
        <p:nvPicPr>
          <p:cNvPr descr="C:\Users\User\Desktop\Downloads\cb37a919-no-bg-HD (carve.photos).png" id="4098" name="Picture 2"/>
          <p:cNvPicPr>
            <a:picLocks noChangeArrowheads="1" noChangeAspect="1"/>
          </p:cNvPicPr>
          <p:nvPr/>
        </p:nvPicPr>
        <p:blipFill>
          <a:blip r:embed="rId6"/>
          <a:srcRect l="222" r="149" t="55"/>
          <a:stretch>
            <a:fillRect/>
          </a:stretch>
        </p:blipFill>
        <p:spPr bwMode="auto">
          <a:xfrm flipH="1">
            <a:off x="9550398" y="279400"/>
            <a:ext cx="7366001" cy="1003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4"/>
          <p:cNvGrpSpPr/>
          <p:nvPr/>
        </p:nvGrpSpPr>
        <p:grpSpPr>
          <a:xfrm>
            <a:off x="0" y="3383459"/>
            <a:ext cx="18287996" cy="6903541"/>
            <a:chOff x="0" y="-57150"/>
            <a:chExt cx="4816592" cy="1818217"/>
          </a:xfrm>
        </p:grpSpPr>
        <p:sp>
          <p:nvSpPr>
            <p:cNvPr id="526" name="Google Shape;526;p34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34"/>
          <p:cNvSpPr/>
          <p:nvPr/>
        </p:nvSpPr>
        <p:spPr>
          <a:xfrm rot="-5400000" flipH="1">
            <a:off x="2069789" y="2561338"/>
            <a:ext cx="10287000" cy="5164324"/>
          </a:xfrm>
          <a:custGeom>
            <a:avLst/>
            <a:gdLst/>
            <a:ahLst/>
            <a:cxnLst/>
            <a:rect l="l" t="t" r="r" b="b"/>
            <a:pathLst>
              <a:path w="10287000" h="5164324" extrusionOk="0">
                <a:moveTo>
                  <a:pt x="0" y="5164324"/>
                </a:moveTo>
                <a:lnTo>
                  <a:pt x="10287000" y="5164324"/>
                </a:lnTo>
                <a:lnTo>
                  <a:pt x="10287000" y="0"/>
                </a:lnTo>
                <a:lnTo>
                  <a:pt x="0" y="0"/>
                </a:lnTo>
                <a:lnTo>
                  <a:pt x="0" y="516432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/>
          <p:nvPr/>
        </p:nvSpPr>
        <p:spPr>
          <a:xfrm flipH="1">
            <a:off x="423618" y="1082660"/>
            <a:ext cx="7703844" cy="8121681"/>
          </a:xfrm>
          <a:custGeom>
            <a:avLst/>
            <a:gdLst/>
            <a:ahLst/>
            <a:cxnLst/>
            <a:rect l="l" t="t" r="r" b="b"/>
            <a:pathLst>
              <a:path w="7703844" h="8121681" extrusionOk="0">
                <a:moveTo>
                  <a:pt x="7703844" y="0"/>
                </a:moveTo>
                <a:lnTo>
                  <a:pt x="0" y="0"/>
                </a:lnTo>
                <a:lnTo>
                  <a:pt x="0" y="8121680"/>
                </a:lnTo>
                <a:lnTo>
                  <a:pt x="7703844" y="8121680"/>
                </a:lnTo>
                <a:lnTo>
                  <a:pt x="770384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4019" r="-20360" b="-103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p34"/>
          <p:cNvGrpSpPr/>
          <p:nvPr/>
        </p:nvGrpSpPr>
        <p:grpSpPr>
          <a:xfrm>
            <a:off x="8900804" y="5975026"/>
            <a:ext cx="10082915" cy="3303090"/>
            <a:chOff x="0" y="-57150"/>
            <a:chExt cx="2655583" cy="869950"/>
          </a:xfrm>
        </p:grpSpPr>
        <p:sp>
          <p:nvSpPr>
            <p:cNvPr id="531" name="Google Shape;531;p34"/>
            <p:cNvSpPr/>
            <p:nvPr/>
          </p:nvSpPr>
          <p:spPr>
            <a:xfrm>
              <a:off x="0" y="0"/>
              <a:ext cx="2655583" cy="378912"/>
            </a:xfrm>
            <a:custGeom>
              <a:avLst/>
              <a:gdLst/>
              <a:ahLst/>
              <a:cxnLst/>
              <a:rect l="l" t="t" r="r" b="b"/>
              <a:pathLst>
                <a:path w="2655583" h="378912" extrusionOk="0">
                  <a:moveTo>
                    <a:pt x="0" y="0"/>
                  </a:moveTo>
                  <a:lnTo>
                    <a:pt x="2655583" y="0"/>
                  </a:lnTo>
                  <a:lnTo>
                    <a:pt x="2655583" y="378912"/>
                  </a:lnTo>
                  <a:lnTo>
                    <a:pt x="0" y="378912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3" name="Google Shape;533;p34"/>
          <p:cNvCxnSpPr/>
          <p:nvPr/>
        </p:nvCxnSpPr>
        <p:spPr>
          <a:xfrm rot="10800000">
            <a:off x="2649583" y="9329738"/>
            <a:ext cx="3251913" cy="0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4" name="Google Shape;534;p34"/>
          <p:cNvSpPr txBox="1"/>
          <p:nvPr/>
        </p:nvSpPr>
        <p:spPr>
          <a:xfrm>
            <a:off x="8900803" y="4187512"/>
            <a:ext cx="8818786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5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СПАСИБО</a:t>
            </a:r>
            <a:r>
              <a:rPr lang="en-US" sz="12500" b="1" dirty="0" smtClean="0">
                <a:solidFill>
                  <a:srgbClr val="F7EBEC"/>
                </a:solidFill>
                <a:latin typeface="+mj-lt"/>
                <a:ea typeface="Odibee Sans"/>
                <a:cs typeface="Odibee Sans"/>
                <a:sym typeface="Odibee Sans"/>
              </a:rPr>
              <a:t>!</a:t>
            </a:r>
          </a:p>
        </p:txBody>
      </p:sp>
      <p:sp>
        <p:nvSpPr>
          <p:cNvPr id="535" name="Google Shape;535;p34"/>
          <p:cNvSpPr txBox="1"/>
          <p:nvPr/>
        </p:nvSpPr>
        <p:spPr>
          <a:xfrm>
            <a:off x="9143999" y="6278734"/>
            <a:ext cx="7957751" cy="101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ФОТОСТУДИЯ </a:t>
            </a:r>
            <a:r>
              <a:rPr lang="ru-RU" sz="4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«</a:t>
            </a:r>
            <a:r>
              <a:rPr lang="ru-RU" sz="4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РАКУРС»</a:t>
            </a:r>
            <a:endParaRPr lang="ru-RU" sz="4800" b="1" dirty="0" smtClean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2" descr="C:\Users\ЦВР Фотостудия\Downloads\qrcode_vk.com (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4518" y="715501"/>
            <a:ext cx="3310228" cy="33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4F4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6"/>
          <p:cNvGrpSpPr/>
          <p:nvPr/>
        </p:nvGrpSpPr>
        <p:grpSpPr>
          <a:xfrm>
            <a:off x="8787988" y="-3916984"/>
            <a:ext cx="11629719" cy="11629719"/>
            <a:chOff x="0" y="0"/>
            <a:chExt cx="812800" cy="812800"/>
          </a:xfrm>
        </p:grpSpPr>
        <p:sp>
          <p:nvSpPr>
            <p:cNvPr id="151" name="Google Shape;151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>
            <a:off x="8263247" y="3292033"/>
            <a:ext cx="10396119" cy="10631235"/>
          </a:xfrm>
          <a:custGeom>
            <a:avLst/>
            <a:gdLst/>
            <a:ahLst/>
            <a:cxnLst/>
            <a:rect b="b" l="l" r="r" t="t"/>
            <a:pathLst>
              <a:path extrusionOk="0" h="10631235" w="10396119">
                <a:moveTo>
                  <a:pt x="0" y="0"/>
                </a:moveTo>
                <a:lnTo>
                  <a:pt x="10396119" y="0"/>
                </a:lnTo>
                <a:lnTo>
                  <a:pt x="10396119" y="10631234"/>
                </a:lnTo>
                <a:lnTo>
                  <a:pt x="0" y="10631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l="-3744" r="-3853" t="-5219"/>
            </a:stretch>
          </a:blip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16"/>
          <p:cNvCxnSpPr/>
          <p:nvPr/>
        </p:nvCxnSpPr>
        <p:spPr>
          <a:xfrm rot="10800000">
            <a:off x="957262" y="1000121"/>
            <a:ext cx="0" cy="8741414"/>
          </a:xfrm>
          <a:prstGeom prst="straightConnector1">
            <a:avLst/>
          </a:prstGeom>
          <a:noFill/>
          <a:ln cap="flat" cmpd="sng" w="142875">
            <a:solidFill>
              <a:srgbClr val="F7EBEC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158" name="Google Shape;158;p16"/>
          <p:cNvSpPr txBox="1"/>
          <p:nvPr/>
        </p:nvSpPr>
        <p:spPr>
          <a:xfrm>
            <a:off x="1687644" y="1115637"/>
            <a:ext cx="5707277" cy="5608904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just" indent="0" lvl="0" marL="0" marR="0" rtl="0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36678">
                <a:solidFill>
                  <a:srgbClr val="F7EBEC"/>
                </a:solidFill>
                <a:latin typeface="Odibee Sans"/>
                <a:ea typeface="Odibee Sans"/>
                <a:cs typeface="Odibee Sans"/>
                <a:sym typeface="Odibee Sans"/>
              </a:rPr>
              <a:t>01.</a:t>
            </a:r>
            <a:endParaRPr/>
          </a:p>
        </p:txBody>
      </p:sp>
      <p:grpSp>
        <p:nvGrpSpPr>
          <p:cNvPr id="159" name="Google Shape;159;p16"/>
          <p:cNvGrpSpPr/>
          <p:nvPr/>
        </p:nvGrpSpPr>
        <p:grpSpPr>
          <a:xfrm>
            <a:off x="8899923" y="3292033"/>
            <a:ext cx="3432508" cy="3432508"/>
            <a:chOff x="0" y="0"/>
            <a:chExt cx="812800" cy="812800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>
                <a:alpha val="49803"/>
              </a:srgbClr>
            </a:solid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50800" lIns="50800" rIns="50800" spcFirstLastPara="1" tIns="50800" wrap="square">
              <a:noAutofit/>
            </a:bodyPr>
            <a:lstStyle/>
            <a:p>
              <a:pPr algn="ctr" indent="0" lvl="0" marL="0" marR="0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6;p16"/>
          <p:cNvSpPr txBox="1"/>
          <p:nvPr/>
        </p:nvSpPr>
        <p:spPr>
          <a:xfrm>
            <a:off x="1350759" y="7101586"/>
            <a:ext cx="10644787" cy="2215991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just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mtClean="0" sz="7200">
                <a:solidFill>
                  <a:srgbClr val="F7EBEC"/>
                </a:solidFill>
                <a:sym typeface="Odibee Sans"/>
              </a:rPr>
              <a:t>МЕТОДИЧЕСКОЕ ОБЕСПЕЧЕНИЕ</a:t>
            </a:r>
            <a:endParaRPr b="1" sz="7200"/>
          </a:p>
        </p:txBody>
      </p:sp>
      <p:pic>
        <p:nvPicPr>
          <p:cNvPr descr="C:\Users\User\Desktop\Downloads\83c60d00-no-bg-HD (carve.photos).png" id="1026" name="Picture 2"/>
          <p:cNvPicPr>
            <a:picLocks noChangeArrowheads="1" noChangeAspect="1"/>
          </p:cNvPicPr>
          <p:nvPr/>
        </p:nvPicPr>
        <p:blipFill>
          <a:blip r:embed="rId4"/>
          <a:srcRect r="65"/>
          <a:stretch>
            <a:fillRect/>
          </a:stretch>
        </p:blipFill>
        <p:spPr bwMode="auto">
          <a:xfrm>
            <a:off x="8365838" y="-673769"/>
            <a:ext cx="8959635" cy="1144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-2855172" y="264954"/>
            <a:ext cx="9455001" cy="9542144"/>
          </a:xfrm>
          <a:custGeom>
            <a:avLst/>
            <a:gdLst/>
            <a:ahLst/>
            <a:cxnLst/>
            <a:rect l="l" t="t" r="r" b="b"/>
            <a:pathLst>
              <a:path w="9455001" h="9542144" extrusionOk="0">
                <a:moveTo>
                  <a:pt x="0" y="0"/>
                </a:moveTo>
                <a:lnTo>
                  <a:pt x="9455002" y="0"/>
                </a:lnTo>
                <a:lnTo>
                  <a:pt x="9455002" y="9542144"/>
                </a:lnTo>
                <a:lnTo>
                  <a:pt x="0" y="9542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l="-3503" t="-2632" r="-4061" b="-394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6934200" y="47963"/>
            <a:ext cx="11785600" cy="3303090"/>
            <a:chOff x="0" y="-57150"/>
            <a:chExt cx="3104026" cy="869950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3104026" cy="251784"/>
            </a:xfrm>
            <a:custGeom>
              <a:avLst/>
              <a:gdLst/>
              <a:ahLst/>
              <a:cxnLst/>
              <a:rect l="l" t="t" r="r" b="b"/>
              <a:pathLst>
                <a:path w="3104026" h="251784" extrusionOk="0">
                  <a:moveTo>
                    <a:pt x="0" y="0"/>
                  </a:moveTo>
                  <a:lnTo>
                    <a:pt x="3104026" y="0"/>
                  </a:lnTo>
                  <a:lnTo>
                    <a:pt x="3104026" y="251784"/>
                  </a:lnTo>
                  <a:lnTo>
                    <a:pt x="0" y="251784"/>
                  </a:lnTo>
                  <a:lnTo>
                    <a:pt x="0" y="0"/>
                  </a:ln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4"/>
          <p:cNvSpPr txBox="1"/>
          <p:nvPr/>
        </p:nvSpPr>
        <p:spPr>
          <a:xfrm>
            <a:off x="144380" y="3441382"/>
            <a:ext cx="630454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none" strike="noStrike" dirty="0" smtClean="0">
                <a:solidFill>
                  <a:srgbClr val="000000"/>
                </a:solidFill>
                <a:latin typeface="+mj-lt"/>
                <a:ea typeface="Odibee Sans"/>
                <a:cs typeface="Odibee Sans"/>
                <a:sym typeface="Odibee Sans"/>
              </a:rPr>
              <a:t>«РАКУРС»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err="1" smtClean="0">
                <a:latin typeface="+mj-lt"/>
                <a:sym typeface="Odibee Sans"/>
              </a:rPr>
              <a:t>фотостудия</a:t>
            </a:r>
            <a:endParaRPr sz="8000" b="1">
              <a:latin typeface="+mj-lt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178032" y="1364502"/>
            <a:ext cx="105822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lvl="1" indent="-259079"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/>
              <a:t>ориентирована на активное приобщение детей к художественному творчеству носит образовательный характер и относится к </a:t>
            </a:r>
            <a:r>
              <a:rPr lang="ru-RU" sz="2400" b="1" dirty="0" smtClean="0"/>
              <a:t>социально-гуманитарной направленности</a:t>
            </a:r>
          </a:p>
          <a:p>
            <a:pPr marL="518160" lvl="1" indent="-259079"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/>
              <a:t>вовлекает детей в реальную опытно-экспериментальную деятельность, которая способствует формированию ценностного отношения дополнительной подготовки обучающихся по массовым профессиям, затребованным рынком, в соответствии со своими склонностями </a:t>
            </a:r>
          </a:p>
          <a:p>
            <a:pPr marL="518160" lvl="1" indent="-259079">
              <a:buClr>
                <a:srgbClr val="08090A"/>
              </a:buClr>
              <a:buSzPts val="2400"/>
              <a:buFont typeface="Arial"/>
              <a:buChar char="•"/>
            </a:pP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7178032" y="481012"/>
            <a:ext cx="11109968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dirty="0" smtClean="0">
                <a:solidFill>
                  <a:srgbClr val="F7EBEC"/>
                </a:solidFill>
                <a:latin typeface="Roboto Medium"/>
                <a:ea typeface="Roboto Medium"/>
                <a:sym typeface="Roboto Medium"/>
              </a:rPr>
              <a:t>дополнительная общеобразовательная программа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178032" y="5476282"/>
            <a:ext cx="105822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lvl="1" indent="-259079"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b="1" dirty="0" smtClean="0"/>
              <a:t>Титов Геннадий Иванович </a:t>
            </a:r>
          </a:p>
          <a:p>
            <a:pPr marL="518160" lvl="1" indent="-259079">
              <a:buClr>
                <a:srgbClr val="08090A"/>
              </a:buClr>
              <a:buSzPts val="2400"/>
            </a:pPr>
            <a:r>
              <a:rPr lang="ru-RU" sz="2400" dirty="0" smtClean="0"/>
              <a:t>	педагог дополнительного образования муниципального бюджетного учреждения дополнительного образования «Центр внешкольной работы Советского района» г.Брянска с 2020 года</a:t>
            </a:r>
            <a:endParaRPr/>
          </a:p>
          <a:p>
            <a:pPr marL="518160" marR="0" lvl="1" indent="-259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>
                <a:solidFill>
                  <a:srgbClr val="08090A"/>
                </a:solidFill>
                <a:latin typeface="Roboto"/>
                <a:ea typeface="Roboto"/>
                <a:sym typeface="Roboto"/>
              </a:rPr>
              <a:t>первая квалификационная категория</a:t>
            </a:r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6934200" y="4059575"/>
            <a:ext cx="11785600" cy="3303090"/>
            <a:chOff x="0" y="-57150"/>
            <a:chExt cx="3104026" cy="869950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3104026" cy="251784"/>
            </a:xfrm>
            <a:custGeom>
              <a:avLst/>
              <a:gdLst/>
              <a:ahLst/>
              <a:cxnLst/>
              <a:rect l="l" t="t" r="r" b="b"/>
              <a:pathLst>
                <a:path w="3104026" h="251784" extrusionOk="0">
                  <a:moveTo>
                    <a:pt x="0" y="0"/>
                  </a:moveTo>
                  <a:lnTo>
                    <a:pt x="3104026" y="0"/>
                  </a:lnTo>
                  <a:lnTo>
                    <a:pt x="3104026" y="251784"/>
                  </a:lnTo>
                  <a:lnTo>
                    <a:pt x="0" y="251784"/>
                  </a:lnTo>
                  <a:lnTo>
                    <a:pt x="0" y="0"/>
                  </a:lnTo>
                </a:path>
              </a:pathLst>
            </a:custGeom>
            <a:solidFill>
              <a:srgbClr val="FF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4"/>
          <p:cNvSpPr txBox="1"/>
          <p:nvPr/>
        </p:nvSpPr>
        <p:spPr>
          <a:xfrm>
            <a:off x="7178032" y="4492625"/>
            <a:ext cx="5141301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dirty="0" smtClean="0">
                <a:solidFill>
                  <a:srgbClr val="F7EBEC"/>
                </a:solidFill>
                <a:latin typeface="Roboto Medium"/>
                <a:ea typeface="Roboto Medium"/>
                <a:sym typeface="Roboto Medium"/>
              </a:rPr>
              <a:t>педагогический состав</a:t>
            </a:r>
            <a:endParaRPr/>
          </a:p>
        </p:txBody>
      </p:sp>
      <p:grpSp>
        <p:nvGrpSpPr>
          <p:cNvPr id="114" name="Google Shape;114;p14"/>
          <p:cNvGrpSpPr/>
          <p:nvPr/>
        </p:nvGrpSpPr>
        <p:grpSpPr>
          <a:xfrm>
            <a:off x="6958263" y="7345433"/>
            <a:ext cx="11785600" cy="2616714"/>
            <a:chOff x="0" y="-57150"/>
            <a:chExt cx="3104026" cy="869950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3104026" cy="251784"/>
            </a:xfrm>
            <a:custGeom>
              <a:avLst/>
              <a:gdLst/>
              <a:ahLst/>
              <a:cxnLst/>
              <a:rect l="l" t="t" r="r" b="b"/>
              <a:pathLst>
                <a:path w="3104026" h="251784" extrusionOk="0">
                  <a:moveTo>
                    <a:pt x="0" y="0"/>
                  </a:moveTo>
                  <a:lnTo>
                    <a:pt x="3104026" y="0"/>
                  </a:lnTo>
                  <a:lnTo>
                    <a:pt x="3104026" y="251784"/>
                  </a:lnTo>
                  <a:lnTo>
                    <a:pt x="0" y="251784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4"/>
          <p:cNvSpPr txBox="1"/>
          <p:nvPr/>
        </p:nvSpPr>
        <p:spPr>
          <a:xfrm>
            <a:off x="7178032" y="8470232"/>
            <a:ext cx="10582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lvl="1" indent="-259079"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для учащихся  в возрасте от 9 до 17 лет</a:t>
            </a:r>
          </a:p>
          <a:p>
            <a:pPr marL="518160" marR="0" lvl="1" indent="-259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о</a:t>
            </a:r>
            <a:r>
              <a:rPr lang="ru-RU" sz="2400" b="0" i="0" u="none" strike="noStrike" cap="none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бъем программы – 144 часа</a:t>
            </a:r>
          </a:p>
          <a:p>
            <a:pPr marL="518160" marR="0" lvl="1" indent="-259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90A"/>
              </a:buClr>
              <a:buSzPts val="2400"/>
              <a:buFont typeface="Arial"/>
              <a:buChar char="•"/>
            </a:pPr>
            <a:r>
              <a:rPr lang="ru-RU" sz="2400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срок реализации программы – 1 год</a:t>
            </a:r>
          </a:p>
          <a:p>
            <a:pPr marL="518160" marR="0" lvl="1" indent="-259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90A"/>
              </a:buClr>
              <a:buSzPts val="2400"/>
              <a:buFont typeface="Arial"/>
              <a:buChar char="•"/>
            </a:pP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7178032" y="7526804"/>
            <a:ext cx="11109968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dirty="0" smtClean="0">
                <a:latin typeface="Roboto Medium"/>
                <a:ea typeface="Roboto Medium"/>
                <a:sym typeface="Roboto Medium"/>
              </a:rPr>
              <a:t>особенности организации программы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EBEC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4"/>
          <p:cNvGrpSpPr/>
          <p:nvPr/>
        </p:nvGrpSpPr>
        <p:grpSpPr>
          <a:xfrm rot="5400000">
            <a:off x="7570194" y="3735574"/>
            <a:ext cx="16673342" cy="8513444"/>
            <a:chOff x="0" y="0"/>
            <a:chExt cx="22231123" cy="11351259"/>
          </a:xfrm>
        </p:grpSpPr>
        <p:sp>
          <p:nvSpPr>
            <p:cNvPr id="302" name="Google Shape;302;p24"/>
            <p:cNvSpPr/>
            <p:nvPr/>
          </p:nvSpPr>
          <p:spPr>
            <a:xfrm>
              <a:off x="0" y="0"/>
              <a:ext cx="11247595" cy="11351259"/>
            </a:xfrm>
            <a:custGeom>
              <a:avLst/>
              <a:gdLst/>
              <a:ahLst/>
              <a:cxnLst/>
              <a:rect b="b" l="l" r="r" t="t"/>
              <a:pathLst>
                <a:path extrusionOk="0" h="11351259" w="11247595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-3949" l="-3503" r="-4061" t="-2632"/>
              </a:stretch>
            </a:blip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0983528" y="0"/>
              <a:ext cx="11247595" cy="11351259"/>
            </a:xfrm>
            <a:custGeom>
              <a:avLst/>
              <a:gdLst/>
              <a:ahLst/>
              <a:cxnLst/>
              <a:rect b="b" l="l" r="r" t="t"/>
              <a:pathLst>
                <a:path extrusionOk="0" h="11351259" w="11247595">
                  <a:moveTo>
                    <a:pt x="0" y="0"/>
                  </a:moveTo>
                  <a:lnTo>
                    <a:pt x="11247595" y="0"/>
                  </a:lnTo>
                  <a:lnTo>
                    <a:pt x="11247595" y="11351259"/>
                  </a:lnTo>
                  <a:lnTo>
                    <a:pt x="0" y="113512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b="-3949" l="-3503" r="-4061" t="-2632"/>
              </a:stretch>
            </a:blipFill>
            <a:ln>
              <a:noFill/>
            </a:ln>
          </p:spPr>
          <p:txBody>
            <a:bodyPr anchor="t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4"/>
          <p:cNvSpPr/>
          <p:nvPr/>
        </p:nvSpPr>
        <p:spPr>
          <a:xfrm>
            <a:off x="13666168" y="560983"/>
            <a:ext cx="2393097" cy="2393088"/>
          </a:xfrm>
          <a:custGeom>
            <a:avLst/>
            <a:gdLst/>
            <a:ahLst/>
            <a:cxnLst/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solidFill>
            <a:srgbClr val="4B88A2"/>
          </a:solidFill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13666168" y="4218950"/>
            <a:ext cx="2393097" cy="2393088"/>
          </a:xfrm>
          <a:custGeom>
            <a:avLst/>
            <a:gdLst/>
            <a:ahLst/>
            <a:cxnLst/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solidFill>
            <a:srgbClr val="FF4F4F"/>
          </a:solidFill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3666168" y="7738243"/>
            <a:ext cx="2393097" cy="2393088"/>
          </a:xfrm>
          <a:custGeom>
            <a:avLst/>
            <a:gdLst/>
            <a:ahLst/>
            <a:cxnLst/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solidFill>
            <a:srgbClr val="F5D547"/>
          </a:solidFill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5381536" y="7891410"/>
            <a:ext cx="6258608" cy="1846659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r>
              <a:rPr dirty="0" lang="ru-RU" smtClean="0" sz="2400"/>
              <a:t>победитель муниципального этапа Брянского областного конкурса профессионального мастерства работников сферы дополнительного образования "Сердце отдаю детям» 2024</a:t>
            </a:r>
            <a:endParaRPr dirty="0" lang="ru-RU" sz="2400"/>
          </a:p>
        </p:txBody>
      </p:sp>
      <p:sp>
        <p:nvSpPr>
          <p:cNvPr id="311" name="Google Shape;311;p24"/>
          <p:cNvSpPr txBox="1"/>
          <p:nvPr/>
        </p:nvSpPr>
        <p:spPr>
          <a:xfrm>
            <a:off x="5301325" y="1279672"/>
            <a:ext cx="5931300" cy="738664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r>
              <a:rPr dirty="0" lang="ru-RU" smtClean="0" sz="2400"/>
              <a:t>организатор Брянского открытого городского </a:t>
            </a:r>
            <a:r>
              <a:rPr dirty="0" err="1" lang="ru-RU" smtClean="0" sz="2400"/>
              <a:t>фотофестиваля</a:t>
            </a:r>
            <a:endParaRPr dirty="0" lang="ru-RU" smtClean="0" sz="2400"/>
          </a:p>
        </p:txBody>
      </p:sp>
      <p:sp>
        <p:nvSpPr>
          <p:cNvPr id="312" name="Google Shape;312;p24"/>
          <p:cNvSpPr txBox="1"/>
          <p:nvPr/>
        </p:nvSpPr>
        <p:spPr>
          <a:xfrm>
            <a:off x="553452" y="872245"/>
            <a:ext cx="5510463" cy="1865895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mtClean="0" sz="12500">
                <a:solidFill>
                  <a:srgbClr val="4B88A2"/>
                </a:solidFill>
                <a:latin typeface="Odibee Sans"/>
                <a:ea typeface="Odibee Sans"/>
                <a:cs typeface="Odibee Sans"/>
                <a:sym typeface="Odibee Sans"/>
              </a:rPr>
              <a:t>20</a:t>
            </a:r>
            <a:r>
              <a:rPr dirty="0" lang="ru-RU" smtClean="0" sz="12500">
                <a:solidFill>
                  <a:srgbClr val="4B88A2"/>
                </a:solidFill>
                <a:latin typeface="Odibee Sans"/>
                <a:ea typeface="Odibee Sans"/>
                <a:cs typeface="Odibee Sans"/>
                <a:sym typeface="Odibee Sans"/>
              </a:rPr>
              <a:t>22</a:t>
            </a: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457200" y="4530212"/>
            <a:ext cx="5654842" cy="1865895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mtClean="0" sz="12500">
                <a:solidFill>
                  <a:srgbClr val="FF4F4F"/>
                </a:solidFill>
                <a:latin typeface="Odibee Sans"/>
                <a:ea typeface="Odibee Sans"/>
                <a:cs typeface="Odibee Sans"/>
                <a:sym typeface="Odibee Sans"/>
              </a:rPr>
              <a:t>202</a:t>
            </a:r>
            <a:r>
              <a:rPr dirty="0" lang="ru-RU" smtClean="0" sz="12500">
                <a:solidFill>
                  <a:srgbClr val="FF4F4F"/>
                </a:solidFill>
                <a:latin typeface="Odibee Sans"/>
                <a:ea typeface="Odibee Sans"/>
                <a:cs typeface="Odibee Sans"/>
                <a:sym typeface="Odibee Sans"/>
              </a:rPr>
              <a:t>3</a:t>
            </a:r>
            <a:endParaRPr/>
          </a:p>
        </p:txBody>
      </p:sp>
      <p:sp>
        <p:nvSpPr>
          <p:cNvPr id="314" name="Google Shape;314;p24"/>
          <p:cNvSpPr txBox="1"/>
          <p:nvPr/>
        </p:nvSpPr>
        <p:spPr>
          <a:xfrm>
            <a:off x="505325" y="8049504"/>
            <a:ext cx="5414211" cy="1865895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mtClean="0" sz="12500">
                <a:solidFill>
                  <a:srgbClr val="F5D547"/>
                </a:solidFill>
                <a:latin typeface="Odibee Sans"/>
                <a:ea typeface="Odibee Sans"/>
                <a:cs typeface="Odibee Sans"/>
                <a:sym typeface="Odibee Sans"/>
              </a:rPr>
              <a:t>20</a:t>
            </a:r>
            <a:r>
              <a:rPr dirty="0" lang="ru-RU" smtClean="0" sz="12500">
                <a:solidFill>
                  <a:srgbClr val="F5D547"/>
                </a:solidFill>
                <a:latin typeface="Odibee Sans"/>
                <a:ea typeface="Odibee Sans"/>
                <a:cs typeface="Odibee Sans"/>
                <a:sym typeface="Odibee Sans"/>
              </a:rPr>
              <a:t>24</a:t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5340093" y="4779893"/>
            <a:ext cx="5522676" cy="1107996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/>
            <a:r>
              <a:rPr dirty="0" lang="ru-RU" smtClean="0" sz="2400">
                <a:latin typeface="Roboto"/>
                <a:ea typeface="Roboto"/>
                <a:cs typeface="Roboto"/>
                <a:sym typeface="Roboto"/>
              </a:rPr>
              <a:t>руководитель </a:t>
            </a:r>
            <a:r>
              <a:rPr dirty="0" err="1" lang="ru-RU" smtClean="0" sz="2400">
                <a:latin typeface="Roboto"/>
                <a:ea typeface="Roboto"/>
                <a:cs typeface="Roboto"/>
                <a:sym typeface="Roboto"/>
              </a:rPr>
              <a:t>медиацентра</a:t>
            </a:r>
            <a:r>
              <a:rPr dirty="0" lang="ru-RU" smtClean="0" sz="2400">
                <a:latin typeface="Roboto"/>
                <a:ea typeface="Roboto"/>
                <a:cs typeface="Roboto"/>
                <a:sym typeface="Roboto"/>
              </a:rPr>
              <a:t> «Ракурс» МБУДО «Центр внешкольной работы Советского района» г.Брянка</a:t>
            </a:r>
            <a:endParaRPr dirty="0" lang="ru-RU" sz="2400"/>
          </a:p>
        </p:txBody>
      </p:sp>
      <p:cxnSp>
        <p:nvCxnSpPr>
          <p:cNvPr id="316" name="Google Shape;316;p24"/>
          <p:cNvCxnSpPr/>
          <p:nvPr/>
        </p:nvCxnSpPr>
        <p:spPr>
          <a:xfrm>
            <a:off x="-4783961" y="3399442"/>
            <a:ext cx="23123693" cy="0"/>
          </a:xfrm>
          <a:prstGeom prst="straightConnector1">
            <a:avLst/>
          </a:prstGeom>
          <a:noFill/>
          <a:ln cap="flat" cmpd="sng" w="142875">
            <a:solidFill>
              <a:srgbClr val="08090A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-4783961" y="6988071"/>
            <a:ext cx="23123693" cy="0"/>
          </a:xfrm>
          <a:prstGeom prst="straightConnector1">
            <a:avLst/>
          </a:prstGeom>
          <a:noFill/>
          <a:ln cap="flat" cmpd="sng" w="142875">
            <a:solidFill>
              <a:srgbClr val="08090A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descr="C:\Users\User\Pictures\титов сердце.jpg" id="5122" name="Picture 2"/>
          <p:cNvPicPr>
            <a:picLocks noChangeArrowheads="1" noChangeAspect="1"/>
          </p:cNvPicPr>
          <p:nvPr/>
        </p:nvPicPr>
        <p:blipFill>
          <a:blip r:embed="rId4"/>
          <a:srcRect b="352" l="266" r="271" t="34"/>
          <a:stretch>
            <a:fillRect/>
          </a:stretch>
        </p:blipFill>
        <p:spPr bwMode="auto">
          <a:xfrm>
            <a:off x="13499432" y="7579895"/>
            <a:ext cx="2406315" cy="2334127"/>
          </a:xfrm>
          <a:prstGeom prst="rect">
            <a:avLst/>
          </a:prstGeom>
          <a:noFill/>
        </p:spPr>
      </p:pic>
      <p:pic>
        <p:nvPicPr>
          <p:cNvPr descr="C:\Users\User\Pictures\E9IM862YFRM.jpg" id="5123" name="Picture 3"/>
          <p:cNvPicPr>
            <a:picLocks noChangeArrowheads="1" noChangeAspect="1"/>
          </p:cNvPicPr>
          <p:nvPr/>
        </p:nvPicPr>
        <p:blipFill>
          <a:blip r:embed="rId5"/>
          <a:srcRect b="111" l="25" r="98" t="155"/>
          <a:stretch>
            <a:fillRect/>
          </a:stretch>
        </p:blipFill>
        <p:spPr bwMode="auto">
          <a:xfrm>
            <a:off x="13309599" y="526484"/>
            <a:ext cx="2611943" cy="2325142"/>
          </a:xfrm>
          <a:prstGeom prst="rect">
            <a:avLst/>
          </a:prstGeom>
          <a:noFill/>
        </p:spPr>
      </p:pic>
      <p:pic>
        <p:nvPicPr>
          <p:cNvPr descr="C:\Users\User\Pictures\вАРВАРА сЫРИЧКО.jpg" id="5124" name="Picture 4"/>
          <p:cNvPicPr>
            <a:picLocks noChangeArrowheads="1" noChangeAspect="1"/>
          </p:cNvPicPr>
          <p:nvPr/>
        </p:nvPicPr>
        <p:blipFill>
          <a:blip r:embed="rId6"/>
          <a:srcRect b="4" l="37" r="64" t="5"/>
          <a:stretch>
            <a:fillRect/>
          </a:stretch>
        </p:blipFill>
        <p:spPr bwMode="auto">
          <a:xfrm>
            <a:off x="13593344" y="4114800"/>
            <a:ext cx="2360530" cy="2371022"/>
          </a:xfrm>
          <a:prstGeom prst="rect">
            <a:avLst/>
          </a:prstGeom>
          <a:noFill/>
        </p:spPr>
      </p:pic>
      <p:sp>
        <p:nvSpPr>
          <p:cNvPr id="22" name="Google Shape;268;p22"/>
          <p:cNvSpPr txBox="1"/>
          <p:nvPr/>
        </p:nvSpPr>
        <p:spPr>
          <a:xfrm>
            <a:off x="4257150" y="0"/>
            <a:ext cx="8544426" cy="81253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b="1" dirty="0" lang="ru-RU" smtClean="0" sz="4800"/>
              <a:t>Титов Геннадий Иванович</a:t>
            </a:r>
            <a:endParaRPr b="1" sz="48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40;p35"/>
          <p:cNvGrpSpPr/>
          <p:nvPr/>
        </p:nvGrpSpPr>
        <p:grpSpPr>
          <a:xfrm>
            <a:off x="768520" y="1028700"/>
            <a:ext cx="16750960" cy="8553076"/>
            <a:chOff x="0" y="0"/>
            <a:chExt cx="22334614" cy="11404102"/>
          </a:xfrm>
        </p:grpSpPr>
        <p:sp>
          <p:nvSpPr>
            <p:cNvPr id="541" name="Google Shape;541;p35"/>
            <p:cNvSpPr/>
            <p:nvPr/>
          </p:nvSpPr>
          <p:spPr>
            <a:xfrm>
              <a:off x="0" y="0"/>
              <a:ext cx="11299955" cy="11404102"/>
            </a:xfrm>
            <a:custGeom>
              <a:avLst/>
              <a:gdLst/>
              <a:ahLst/>
              <a:cxnLst/>
              <a:rect l="l" t="t" r="r" b="b"/>
              <a:pathLst>
                <a:path w="11299955" h="11404102" extrusionOk="0">
                  <a:moveTo>
                    <a:pt x="0" y="0"/>
                  </a:moveTo>
                  <a:lnTo>
                    <a:pt x="11299955" y="0"/>
                  </a:lnTo>
                  <a:lnTo>
                    <a:pt x="11299955" y="11404102"/>
                  </a:lnTo>
                  <a:lnTo>
                    <a:pt x="0" y="114041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l="-3503" t="-2632" r="-4061" b="-394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1034659" y="0"/>
              <a:ext cx="11299955" cy="11404102"/>
            </a:xfrm>
            <a:custGeom>
              <a:avLst/>
              <a:gdLst/>
              <a:ahLst/>
              <a:cxnLst/>
              <a:rect l="l" t="t" r="r" b="b"/>
              <a:pathLst>
                <a:path w="11299955" h="11404102" extrusionOk="0">
                  <a:moveTo>
                    <a:pt x="0" y="0"/>
                  </a:moveTo>
                  <a:lnTo>
                    <a:pt x="11299955" y="0"/>
                  </a:lnTo>
                  <a:lnTo>
                    <a:pt x="11299955" y="11404102"/>
                  </a:lnTo>
                  <a:lnTo>
                    <a:pt x="0" y="114041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 l="-3503" t="-2632" r="-4061" b="-394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3" name="Google Shape;543;p35"/>
          <p:cNvSpPr txBox="1"/>
          <p:nvPr/>
        </p:nvSpPr>
        <p:spPr>
          <a:xfrm>
            <a:off x="955159" y="498123"/>
            <a:ext cx="1636901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АКТИВНЫЕ МЕТОДЫ ОБУЧЕНИЯ</a:t>
            </a:r>
            <a:endParaRPr sz="7200" b="1"/>
          </a:p>
        </p:txBody>
      </p:sp>
      <p:sp>
        <p:nvSpPr>
          <p:cNvPr id="547" name="Google Shape;547;p35"/>
          <p:cNvSpPr/>
          <p:nvPr/>
        </p:nvSpPr>
        <p:spPr>
          <a:xfrm>
            <a:off x="14910860" y="7090652"/>
            <a:ext cx="2167648" cy="2167648"/>
          </a:xfrm>
          <a:custGeom>
            <a:avLst/>
            <a:gdLst/>
            <a:ahLst/>
            <a:cxnLst/>
            <a:rect l="l" t="t" r="r" b="b"/>
            <a:pathLst>
              <a:path w="2167648" h="2167648" extrusionOk="0">
                <a:moveTo>
                  <a:pt x="0" y="0"/>
                </a:moveTo>
                <a:lnTo>
                  <a:pt x="2167648" y="0"/>
                </a:lnTo>
                <a:lnTo>
                  <a:pt x="2167648" y="2167648"/>
                </a:lnTo>
                <a:lnTo>
                  <a:pt x="0" y="2167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5"/>
          <p:cNvSpPr/>
          <p:nvPr/>
        </p:nvSpPr>
        <p:spPr>
          <a:xfrm rot="-5400000" flipH="1">
            <a:off x="14543853" y="4369999"/>
            <a:ext cx="2901662" cy="1456705"/>
          </a:xfrm>
          <a:custGeom>
            <a:avLst/>
            <a:gdLst/>
            <a:ahLst/>
            <a:cxnLst/>
            <a:rect l="l" t="t" r="r" b="b"/>
            <a:pathLst>
              <a:path w="2901662" h="1456705" extrusionOk="0">
                <a:moveTo>
                  <a:pt x="0" y="1456705"/>
                </a:moveTo>
                <a:lnTo>
                  <a:pt x="2901662" y="1456705"/>
                </a:lnTo>
                <a:lnTo>
                  <a:pt x="2901662" y="0"/>
                </a:lnTo>
                <a:lnTo>
                  <a:pt x="0" y="0"/>
                </a:lnTo>
                <a:lnTo>
                  <a:pt x="0" y="145670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549;p35"/>
          <p:cNvGrpSpPr/>
          <p:nvPr/>
        </p:nvGrpSpPr>
        <p:grpSpPr>
          <a:xfrm>
            <a:off x="9016529" y="6051119"/>
            <a:ext cx="5325921" cy="3207181"/>
            <a:chOff x="0" y="-57150"/>
            <a:chExt cx="3377844" cy="2034081"/>
          </a:xfrm>
        </p:grpSpPr>
        <p:sp>
          <p:nvSpPr>
            <p:cNvPr id="550" name="Google Shape;550;p35"/>
            <p:cNvSpPr/>
            <p:nvPr/>
          </p:nvSpPr>
          <p:spPr>
            <a:xfrm>
              <a:off x="0" y="0"/>
              <a:ext cx="3377844" cy="1976931"/>
            </a:xfrm>
            <a:custGeom>
              <a:avLst/>
              <a:gdLst/>
              <a:ahLst/>
              <a:cxnLst/>
              <a:rect l="l" t="t" r="r" b="b"/>
              <a:pathLst>
                <a:path w="3377844" h="1976931" extrusionOk="0">
                  <a:moveTo>
                    <a:pt x="0" y="0"/>
                  </a:moveTo>
                  <a:lnTo>
                    <a:pt x="3377844" y="0"/>
                  </a:lnTo>
                  <a:lnTo>
                    <a:pt x="3377844" y="1976931"/>
                  </a:lnTo>
                  <a:lnTo>
                    <a:pt x="0" y="1976931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552;p35"/>
          <p:cNvGrpSpPr/>
          <p:nvPr/>
        </p:nvGrpSpPr>
        <p:grpSpPr>
          <a:xfrm>
            <a:off x="11268093" y="3606322"/>
            <a:ext cx="3074357" cy="3074357"/>
            <a:chOff x="0" y="0"/>
            <a:chExt cx="812800" cy="812800"/>
          </a:xfrm>
        </p:grpSpPr>
        <p:sp>
          <p:nvSpPr>
            <p:cNvPr id="553" name="Google Shape;553;p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35"/>
          <p:cNvSpPr/>
          <p:nvPr/>
        </p:nvSpPr>
        <p:spPr>
          <a:xfrm>
            <a:off x="10339867" y="5305238"/>
            <a:ext cx="3267893" cy="3361295"/>
          </a:xfrm>
          <a:custGeom>
            <a:avLst/>
            <a:gdLst/>
            <a:ahLst/>
            <a:cxnLst/>
            <a:rect l="l" t="t" r="r" b="b"/>
            <a:pathLst>
              <a:path w="3267893" h="3361295" extrusionOk="0">
                <a:moveTo>
                  <a:pt x="0" y="0"/>
                </a:moveTo>
                <a:lnTo>
                  <a:pt x="3267893" y="0"/>
                </a:lnTo>
                <a:lnTo>
                  <a:pt x="3267893" y="3361295"/>
                </a:lnTo>
                <a:lnTo>
                  <a:pt x="0" y="3361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135" t="-3622" r="-34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6" name="Google Shape;556;p35"/>
          <p:cNvCxnSpPr/>
          <p:nvPr/>
        </p:nvCxnSpPr>
        <p:spPr>
          <a:xfrm>
            <a:off x="8889568" y="3097874"/>
            <a:ext cx="8386653" cy="0"/>
          </a:xfrm>
          <a:prstGeom prst="straightConnector1">
            <a:avLst/>
          </a:prstGeom>
          <a:noFill/>
          <a:ln w="1047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7" name="Google Shape;557;p35"/>
          <p:cNvCxnSpPr/>
          <p:nvPr/>
        </p:nvCxnSpPr>
        <p:spPr>
          <a:xfrm>
            <a:off x="8938996" y="3763936"/>
            <a:ext cx="8410544" cy="0"/>
          </a:xfrm>
          <a:prstGeom prst="straightConnector1">
            <a:avLst/>
          </a:prstGeom>
          <a:noFill/>
          <a:ln w="1047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35"/>
          <p:cNvCxnSpPr/>
          <p:nvPr/>
        </p:nvCxnSpPr>
        <p:spPr>
          <a:xfrm>
            <a:off x="8938996" y="3430905"/>
            <a:ext cx="8385905" cy="0"/>
          </a:xfrm>
          <a:prstGeom prst="straightConnector1">
            <a:avLst/>
          </a:prstGeom>
          <a:noFill/>
          <a:ln w="1047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06;p19"/>
          <p:cNvSpPr txBox="1"/>
          <p:nvPr/>
        </p:nvSpPr>
        <p:spPr>
          <a:xfrm>
            <a:off x="1006389" y="1906995"/>
            <a:ext cx="650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5"/>
              </a:lnSpc>
            </a:pPr>
            <a:r>
              <a:rPr lang="ru-RU" sz="3500" b="1" dirty="0" smtClean="0">
                <a:solidFill>
                  <a:srgbClr val="08090A"/>
                </a:solidFill>
                <a:latin typeface="Roboto"/>
                <a:ea typeface="Roboto"/>
                <a:sym typeface="Roboto"/>
              </a:rPr>
              <a:t>ПАРЫ  И ГРУППЫ</a:t>
            </a:r>
            <a:endParaRPr lang="en-US" sz="3500" dirty="0"/>
          </a:p>
        </p:txBody>
      </p:sp>
      <p:sp>
        <p:nvSpPr>
          <p:cNvPr id="22" name="Google Shape;209;p19"/>
          <p:cNvSpPr txBox="1"/>
          <p:nvPr/>
        </p:nvSpPr>
        <p:spPr>
          <a:xfrm>
            <a:off x="982362" y="2469050"/>
            <a:ext cx="788978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dirty="0" smtClean="0"/>
              <a:t>формирует у детей умения принимать общую цель, разделять обязанности, согласовывать способы достижения предложенной цели, соотносить свои действия с действиями партнеров, принимать участие в сравнении цели и работы</a:t>
            </a:r>
            <a:endParaRPr lang="ru-RU" sz="2400" dirty="0"/>
          </a:p>
        </p:txBody>
      </p:sp>
      <p:sp>
        <p:nvSpPr>
          <p:cNvPr id="23" name="Google Shape;207;p19"/>
          <p:cNvSpPr txBox="1"/>
          <p:nvPr/>
        </p:nvSpPr>
        <p:spPr>
          <a:xfrm>
            <a:off x="1025120" y="4520916"/>
            <a:ext cx="6713642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dirty="0" smtClean="0">
                <a:solidFill>
                  <a:srgbClr val="08090A"/>
                </a:solidFill>
                <a:latin typeface="Roboto"/>
                <a:ea typeface="Roboto"/>
                <a:sym typeface="Roboto"/>
              </a:rPr>
              <a:t>МЕТОД ПРОЕКТОВ</a:t>
            </a:r>
            <a:endParaRPr/>
          </a:p>
        </p:txBody>
      </p:sp>
      <p:sp>
        <p:nvSpPr>
          <p:cNvPr id="24" name="Google Shape;210;p19"/>
          <p:cNvSpPr txBox="1"/>
          <p:nvPr/>
        </p:nvSpPr>
        <p:spPr>
          <a:xfrm>
            <a:off x="1050520" y="5107685"/>
            <a:ext cx="821704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400" dirty="0" smtClean="0"/>
              <a:t>метод, идущий от детских потребностей и интересов, стимулирующий детскую самодеятельность, с его помощью реализуется принцип сотрудничества ребенка и взрослого, позволяющий сочетать коллективное и индивидуальное в образовательном процессе</a:t>
            </a:r>
            <a:endParaRPr lang="ru-RU" sz="2400" dirty="0"/>
          </a:p>
        </p:txBody>
      </p:sp>
      <p:sp>
        <p:nvSpPr>
          <p:cNvPr id="25" name="Google Shape;208;p19"/>
          <p:cNvSpPr txBox="1"/>
          <p:nvPr/>
        </p:nvSpPr>
        <p:spPr>
          <a:xfrm>
            <a:off x="1060592" y="7151783"/>
            <a:ext cx="5933332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u="none" strike="noStrike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МЕТОД ДИСКУССИИИ</a:t>
            </a:r>
            <a:endParaRPr/>
          </a:p>
        </p:txBody>
      </p:sp>
      <p:sp>
        <p:nvSpPr>
          <p:cNvPr id="26" name="Google Shape;211;p19"/>
          <p:cNvSpPr txBox="1"/>
          <p:nvPr/>
        </p:nvSpPr>
        <p:spPr>
          <a:xfrm>
            <a:off x="1087395" y="7763264"/>
            <a:ext cx="803189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dirty="0" smtClean="0"/>
              <a:t>учение идет от обучающихся, а я направляю коллективный поиск, подхватываю нужную мысль и подвожу их к выводам. Ученики не боятся сделать ошибку в ответе, зная, что им всегда придут на помощь товарищи, и все вместе они примут правильное решение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9"/>
          <p:cNvGrpSpPr/>
          <p:nvPr/>
        </p:nvGrpSpPr>
        <p:grpSpPr>
          <a:xfrm>
            <a:off x="5664118" y="-250820"/>
            <a:ext cx="4798478" cy="7282130"/>
            <a:chOff x="0" y="-57150"/>
            <a:chExt cx="1263797" cy="1917927"/>
          </a:xfrm>
        </p:grpSpPr>
        <p:sp>
          <p:nvSpPr>
            <p:cNvPr id="192" name="Google Shape;192;p19"/>
            <p:cNvSpPr/>
            <p:nvPr/>
          </p:nvSpPr>
          <p:spPr>
            <a:xfrm>
              <a:off x="0" y="0"/>
              <a:ext cx="1263797" cy="1860777"/>
            </a:xfrm>
            <a:custGeom>
              <a:avLst/>
              <a:gdLst/>
              <a:ahLst/>
              <a:cxnLst/>
              <a:rect l="l" t="t" r="r" b="b"/>
              <a:pathLst>
                <a:path w="1263797" h="1860777" extrusionOk="0">
                  <a:moveTo>
                    <a:pt x="0" y="0"/>
                  </a:moveTo>
                  <a:lnTo>
                    <a:pt x="1263797" y="0"/>
                  </a:lnTo>
                  <a:lnTo>
                    <a:pt x="1263797" y="1860777"/>
                  </a:lnTo>
                  <a:lnTo>
                    <a:pt x="0" y="1860777"/>
                  </a:lnTo>
                  <a:lnTo>
                    <a:pt x="0" y="0"/>
                  </a:ln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0" y="6225689"/>
            <a:ext cx="12423913" cy="4080331"/>
            <a:chOff x="0" y="-57150"/>
            <a:chExt cx="3272142" cy="1074655"/>
          </a:xfrm>
        </p:grpSpPr>
        <p:sp>
          <p:nvSpPr>
            <p:cNvPr id="195" name="Google Shape;195;p19"/>
            <p:cNvSpPr/>
            <p:nvPr/>
          </p:nvSpPr>
          <p:spPr>
            <a:xfrm>
              <a:off x="0" y="0"/>
              <a:ext cx="3272142" cy="1017505"/>
            </a:xfrm>
            <a:custGeom>
              <a:avLst/>
              <a:gdLst/>
              <a:ahLst/>
              <a:cxnLst/>
              <a:rect l="l" t="t" r="r" b="b"/>
              <a:pathLst>
                <a:path w="3272142" h="1017505" extrusionOk="0">
                  <a:moveTo>
                    <a:pt x="0" y="0"/>
                  </a:moveTo>
                  <a:lnTo>
                    <a:pt x="3272142" y="0"/>
                  </a:lnTo>
                  <a:lnTo>
                    <a:pt x="3272142" y="1017505"/>
                  </a:lnTo>
                  <a:lnTo>
                    <a:pt x="0" y="1017505"/>
                  </a:lnTo>
                  <a:lnTo>
                    <a:pt x="0" y="0"/>
                  </a:lnTo>
                </a:path>
              </a:pathLst>
            </a:custGeom>
            <a:solidFill>
              <a:srgbClr val="FF4F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9"/>
          <p:cNvGrpSpPr/>
          <p:nvPr/>
        </p:nvGrpSpPr>
        <p:grpSpPr>
          <a:xfrm>
            <a:off x="1028700" y="1514394"/>
            <a:ext cx="7258211" cy="7258211"/>
            <a:chOff x="0" y="0"/>
            <a:chExt cx="812800" cy="812800"/>
          </a:xfrm>
        </p:grpSpPr>
        <p:sp>
          <p:nvSpPr>
            <p:cNvPr id="198" name="Google Shape;198;p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p19"/>
          <p:cNvCxnSpPr/>
          <p:nvPr/>
        </p:nvCxnSpPr>
        <p:spPr>
          <a:xfrm>
            <a:off x="-4783961" y="3679128"/>
            <a:ext cx="10786367" cy="0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9"/>
          <p:cNvCxnSpPr/>
          <p:nvPr/>
        </p:nvCxnSpPr>
        <p:spPr>
          <a:xfrm>
            <a:off x="-4752639" y="4535774"/>
            <a:ext cx="10755046" cy="0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19"/>
          <p:cNvCxnSpPr/>
          <p:nvPr/>
        </p:nvCxnSpPr>
        <p:spPr>
          <a:xfrm>
            <a:off x="-4782999" y="4107451"/>
            <a:ext cx="10785406" cy="0"/>
          </a:xfrm>
          <a:prstGeom prst="straightConnector1">
            <a:avLst/>
          </a:prstGeom>
          <a:noFill/>
          <a:ln w="142875" cap="flat" cmpd="sng">
            <a:solidFill>
              <a:srgbClr val="08090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9"/>
          <p:cNvSpPr/>
          <p:nvPr/>
        </p:nvSpPr>
        <p:spPr>
          <a:xfrm>
            <a:off x="0" y="6426241"/>
            <a:ext cx="5797897" cy="5797897"/>
          </a:xfrm>
          <a:custGeom>
            <a:avLst/>
            <a:gdLst/>
            <a:ahLst/>
            <a:cxnLst/>
            <a:rect l="l" t="t" r="r" b="b"/>
            <a:pathLst>
              <a:path w="5797897" h="5797897" extrusionOk="0">
                <a:moveTo>
                  <a:pt x="0" y="0"/>
                </a:moveTo>
                <a:lnTo>
                  <a:pt x="5797897" y="0"/>
                </a:lnTo>
                <a:lnTo>
                  <a:pt x="5797897" y="5797897"/>
                </a:lnTo>
                <a:lnTo>
                  <a:pt x="0" y="5797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9779000" y="6071949"/>
            <a:ext cx="72898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 smtClean="0">
                <a:solidFill>
                  <a:srgbClr val="08090A"/>
                </a:solidFill>
                <a:latin typeface="+mj-lt"/>
                <a:sym typeface="Odibee Sans"/>
              </a:rPr>
              <a:t>ТЕХНОЛОГИЯ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 smtClean="0">
                <a:solidFill>
                  <a:srgbClr val="08090A"/>
                </a:solidFill>
                <a:latin typeface="+mj-lt"/>
                <a:sym typeface="Odibee Sans"/>
              </a:rPr>
              <a:t>РАЗВИТИЯ КРИТИЧЕСКОГО МЫШЛЕНИЯ</a:t>
            </a:r>
            <a:endParaRPr sz="6600" b="1">
              <a:latin typeface="+mj-lt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10718800" y="399480"/>
            <a:ext cx="650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5"/>
              </a:lnSpc>
            </a:pPr>
            <a:r>
              <a:rPr lang="ru-RU" sz="3500" b="1" dirty="0" smtClean="0">
                <a:solidFill>
                  <a:srgbClr val="08090A"/>
                </a:solidFill>
                <a:latin typeface="Roboto"/>
                <a:ea typeface="Roboto"/>
                <a:sym typeface="Roboto"/>
              </a:rPr>
              <a:t>ЦЕЛЬ ТЕХНОЛОГИИ</a:t>
            </a:r>
            <a:endParaRPr lang="en-US" sz="3500" dirty="0"/>
          </a:p>
        </p:txBody>
      </p:sp>
      <p:sp>
        <p:nvSpPr>
          <p:cNvPr id="207" name="Google Shape;207;p19"/>
          <p:cNvSpPr txBox="1"/>
          <p:nvPr/>
        </p:nvSpPr>
        <p:spPr>
          <a:xfrm>
            <a:off x="10786958" y="3631249"/>
            <a:ext cx="6713642" cy="64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99" b="1" u="none" strike="noStrike" dirty="0" smtClean="0">
                <a:solidFill>
                  <a:srgbClr val="08090A"/>
                </a:solidFill>
                <a:latin typeface="Roboto"/>
                <a:ea typeface="Roboto"/>
                <a:cs typeface="Roboto"/>
                <a:sym typeface="Roboto"/>
              </a:rPr>
              <a:t>СИСТЕМА СТРАТЕГИЙ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10744200" y="1183959"/>
            <a:ext cx="72100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400" dirty="0" smtClean="0"/>
              <a:t>р</a:t>
            </a:r>
            <a:r>
              <a:rPr lang="ru-RU" sz="2400" dirty="0" smtClean="0"/>
              <a:t>азвитие мыслительных навыков, которые необходимы учащимся в дальнейшей жизни (умение принимать взвешенные решения, работать с информацией, выделять главное и второстепенное, анализировать различные стороны явлений)</a:t>
            </a:r>
            <a:endParaRPr lang="ru-RU" sz="2400" dirty="0"/>
          </a:p>
        </p:txBody>
      </p:sp>
      <p:sp>
        <p:nvSpPr>
          <p:cNvPr id="210" name="Google Shape;210;p19"/>
          <p:cNvSpPr txBox="1"/>
          <p:nvPr/>
        </p:nvSpPr>
        <p:spPr>
          <a:xfrm>
            <a:off x="10812358" y="4415728"/>
            <a:ext cx="693864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ym typeface="Roboto"/>
              </a:rPr>
              <a:t>о</a:t>
            </a:r>
            <a:r>
              <a:rPr lang="ru-RU" sz="2400" dirty="0" smtClean="0">
                <a:sym typeface="Roboto"/>
              </a:rPr>
              <a:t>бъединяет приемы </a:t>
            </a:r>
            <a:r>
              <a:rPr lang="ru-RU" sz="2400" dirty="0" smtClean="0">
                <a:sym typeface="Roboto"/>
              </a:rPr>
              <a:t>учебной работы по видам учебной деятельности независимо от конкретного предметного </a:t>
            </a:r>
            <a:r>
              <a:rPr lang="ru-RU" sz="2400" dirty="0" smtClean="0">
                <a:sym typeface="Roboto"/>
              </a:rPr>
              <a:t>содержания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33"/>
          <p:cNvCxnSpPr/>
          <p:nvPr/>
        </p:nvCxnSpPr>
        <p:spPr>
          <a:xfrm rot="10800000">
            <a:off x="13047461" y="0"/>
            <a:ext cx="0" cy="10329353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3"/>
          <p:cNvCxnSpPr/>
          <p:nvPr/>
        </p:nvCxnSpPr>
        <p:spPr>
          <a:xfrm rot="10800000">
            <a:off x="12406111" y="0"/>
            <a:ext cx="0" cy="10297360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3"/>
          <p:cNvCxnSpPr/>
          <p:nvPr/>
        </p:nvCxnSpPr>
        <p:spPr>
          <a:xfrm rot="10800000">
            <a:off x="11764761" y="0"/>
            <a:ext cx="0" cy="10455962"/>
          </a:xfrm>
          <a:prstGeom prst="straightConnector1">
            <a:avLst/>
          </a:prstGeom>
          <a:noFill/>
          <a:ln w="142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7" name="Google Shape;507;p33"/>
          <p:cNvGrpSpPr/>
          <p:nvPr/>
        </p:nvGrpSpPr>
        <p:grpSpPr>
          <a:xfrm>
            <a:off x="12120361" y="-761465"/>
            <a:ext cx="10277878" cy="10277878"/>
            <a:chOff x="0" y="0"/>
            <a:chExt cx="812800" cy="812800"/>
          </a:xfrm>
        </p:grpSpPr>
        <p:sp>
          <p:nvSpPr>
            <p:cNvPr id="508" name="Google Shape;508;p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5D5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3"/>
          <p:cNvGrpSpPr/>
          <p:nvPr/>
        </p:nvGrpSpPr>
        <p:grpSpPr>
          <a:xfrm>
            <a:off x="0" y="3424022"/>
            <a:ext cx="18949835" cy="4857890"/>
            <a:chOff x="0" y="-57150"/>
            <a:chExt cx="4990903" cy="1279444"/>
          </a:xfrm>
        </p:grpSpPr>
        <p:sp>
          <p:nvSpPr>
            <p:cNvPr id="511" name="Google Shape;511;p33"/>
            <p:cNvSpPr/>
            <p:nvPr/>
          </p:nvSpPr>
          <p:spPr>
            <a:xfrm>
              <a:off x="0" y="0"/>
              <a:ext cx="4990903" cy="1222294"/>
            </a:xfrm>
            <a:custGeom>
              <a:avLst/>
              <a:gdLst/>
              <a:ahLst/>
              <a:cxnLst/>
              <a:rect l="l" t="t" r="r" b="b"/>
              <a:pathLst>
                <a:path w="4990903" h="1222294" extrusionOk="0">
                  <a:moveTo>
                    <a:pt x="0" y="0"/>
                  </a:moveTo>
                  <a:lnTo>
                    <a:pt x="4990903" y="0"/>
                  </a:lnTo>
                  <a:lnTo>
                    <a:pt x="4990903" y="1222294"/>
                  </a:lnTo>
                  <a:lnTo>
                    <a:pt x="0" y="1222294"/>
                  </a:lnTo>
                  <a:lnTo>
                    <a:pt x="0" y="0"/>
                  </a:lnTo>
                </a:path>
              </a:pathLst>
            </a:custGeom>
            <a:solidFill>
              <a:srgbClr val="4B88A2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3"/>
          <p:cNvSpPr/>
          <p:nvPr/>
        </p:nvSpPr>
        <p:spPr>
          <a:xfrm>
            <a:off x="7204074" y="7432675"/>
            <a:ext cx="6953250" cy="7151985"/>
          </a:xfrm>
          <a:custGeom>
            <a:avLst/>
            <a:gdLst/>
            <a:ahLst/>
            <a:cxnLst/>
            <a:rect l="l" t="t" r="r" b="b"/>
            <a:pathLst>
              <a:path w="6953250" h="7151985" extrusionOk="0">
                <a:moveTo>
                  <a:pt x="0" y="0"/>
                </a:moveTo>
                <a:lnTo>
                  <a:pt x="6953250" y="0"/>
                </a:lnTo>
                <a:lnTo>
                  <a:pt x="6953250" y="7151985"/>
                </a:lnTo>
                <a:lnTo>
                  <a:pt x="0" y="7151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135" t="-3622" r="-34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3"/>
          <p:cNvSpPr txBox="1"/>
          <p:nvPr/>
        </p:nvSpPr>
        <p:spPr>
          <a:xfrm>
            <a:off x="977900" y="333375"/>
            <a:ext cx="73025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8000" b="1" dirty="0" smtClean="0"/>
              <a:t>совместная продуктивная</a:t>
            </a:r>
          </a:p>
          <a:p>
            <a:r>
              <a:rPr lang="ru-RU" sz="8000" b="1" dirty="0" smtClean="0"/>
              <a:t>деятельность</a:t>
            </a:r>
            <a:endParaRPr lang="ru-RU" sz="8000" b="1" dirty="0"/>
          </a:p>
        </p:txBody>
      </p:sp>
      <p:sp>
        <p:nvSpPr>
          <p:cNvPr id="517" name="Google Shape;517;p33"/>
          <p:cNvSpPr txBox="1"/>
          <p:nvPr/>
        </p:nvSpPr>
        <p:spPr>
          <a:xfrm>
            <a:off x="1028700" y="5183152"/>
            <a:ext cx="8851900" cy="603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ru-RU" sz="2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организуют его взаимное обсуждение</a:t>
            </a:r>
            <a:endParaRPr lang="ru-RU" sz="28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33"/>
          <p:cNvSpPr txBox="1"/>
          <p:nvPr/>
        </p:nvSpPr>
        <p:spPr>
          <a:xfrm>
            <a:off x="1028700" y="5970111"/>
            <a:ext cx="8699500" cy="603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ru-RU" sz="2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обсуждают полученные результаты</a:t>
            </a:r>
            <a:endParaRPr lang="ru-RU" sz="28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3"/>
          <p:cNvSpPr txBox="1"/>
          <p:nvPr/>
        </p:nvSpPr>
        <p:spPr>
          <a:xfrm>
            <a:off x="1028700" y="6618855"/>
            <a:ext cx="4892954" cy="603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ru-RU" sz="2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оценивают успехи каждого </a:t>
            </a:r>
            <a:endParaRPr lang="ru-RU" sz="28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C:\Users\User\Desktop\Downloads\6b0f2263-no-bg-HD (carve.photos).png"/>
          <p:cNvPicPr>
            <a:picLocks noChangeAspect="1" noChangeArrowheads="1"/>
          </p:cNvPicPr>
          <p:nvPr/>
        </p:nvPicPr>
        <p:blipFill>
          <a:blip r:embed="rId4"/>
          <a:srcRect l="15485" t="9500" r="3901"/>
          <a:stretch>
            <a:fillRect/>
          </a:stretch>
        </p:blipFill>
        <p:spPr bwMode="auto">
          <a:xfrm>
            <a:off x="7899400" y="575151"/>
            <a:ext cx="12197940" cy="9711849"/>
          </a:xfrm>
          <a:prstGeom prst="rect">
            <a:avLst/>
          </a:prstGeom>
          <a:noFill/>
        </p:spPr>
      </p:pic>
      <p:sp>
        <p:nvSpPr>
          <p:cNvPr id="20" name="Google Shape;516;p33"/>
          <p:cNvSpPr txBox="1"/>
          <p:nvPr/>
        </p:nvSpPr>
        <p:spPr>
          <a:xfrm>
            <a:off x="1028700" y="4384529"/>
            <a:ext cx="10248900" cy="603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ru-RU" sz="2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выясняют условия совместного выполнения задания</a:t>
            </a:r>
            <a:endParaRPr lang="en-US" sz="28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519;p33"/>
          <p:cNvSpPr txBox="1"/>
          <p:nvPr/>
        </p:nvSpPr>
        <p:spPr>
          <a:xfrm>
            <a:off x="1028700" y="7294557"/>
            <a:ext cx="11722100" cy="603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ru-RU" sz="2800" b="1" dirty="0" smtClean="0">
                <a:solidFill>
                  <a:srgbClr val="F7EBEC"/>
                </a:solidFill>
                <a:latin typeface="Roboto"/>
                <a:ea typeface="Roboto"/>
                <a:cs typeface="Roboto"/>
                <a:sym typeface="Roboto"/>
              </a:rPr>
              <a:t>проверяют и оценивают итоги совместно проделанной работы</a:t>
            </a:r>
            <a:endParaRPr lang="ru-RU" sz="2800" b="1" dirty="0">
              <a:solidFill>
                <a:srgbClr val="F7EBE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BE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5092141" y="-56081"/>
            <a:ext cx="14936962" cy="10399161"/>
          </a:xfrm>
          <a:custGeom>
            <a:avLst/>
            <a:gdLst/>
            <a:ahLst/>
            <a:cxnLst/>
            <a:rect l="l" t="t" r="r" b="b"/>
            <a:pathLst>
              <a:path w="14936962" h="10399161" extrusionOk="0">
                <a:moveTo>
                  <a:pt x="0" y="0"/>
                </a:moveTo>
                <a:lnTo>
                  <a:pt x="14936963" y="0"/>
                </a:lnTo>
                <a:lnTo>
                  <a:pt x="14936963" y="10399162"/>
                </a:lnTo>
                <a:lnTo>
                  <a:pt x="0" y="10399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73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-2732914" y="-1833916"/>
            <a:ext cx="10112454" cy="17133325"/>
            <a:chOff x="0" y="-57150"/>
            <a:chExt cx="2663362" cy="4512481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0"/>
              <a:ext cx="2663362" cy="4455331"/>
            </a:xfrm>
            <a:custGeom>
              <a:avLst/>
              <a:gdLst/>
              <a:ahLst/>
              <a:cxnLst/>
              <a:rect l="l" t="t" r="r" b="b"/>
              <a:pathLst>
                <a:path w="2663362" h="4455331" extrusionOk="0">
                  <a:moveTo>
                    <a:pt x="0" y="0"/>
                  </a:moveTo>
                  <a:lnTo>
                    <a:pt x="2663362" y="0"/>
                  </a:lnTo>
                  <a:lnTo>
                    <a:pt x="2663362" y="4455331"/>
                  </a:lnTo>
                  <a:lnTo>
                    <a:pt x="0" y="4455331"/>
                  </a:lnTo>
                  <a:lnTo>
                    <a:pt x="0" y="0"/>
                  </a:lnTo>
                </a:path>
              </a:pathLst>
            </a:custGeom>
            <a:solidFill>
              <a:srgbClr val="F5D547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8"/>
          <p:cNvSpPr txBox="1"/>
          <p:nvPr/>
        </p:nvSpPr>
        <p:spPr>
          <a:xfrm>
            <a:off x="10139646" y="942550"/>
            <a:ext cx="6903753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8090A"/>
                </a:solidFill>
                <a:sym typeface="Odibee Sans"/>
              </a:rPr>
              <a:t>МЕДИАЦЕНТР «РАКУРС»</a:t>
            </a:r>
            <a:endParaRPr lang="ru-RU" sz="7200" b="1" dirty="0">
              <a:solidFill>
                <a:srgbClr val="08090A"/>
              </a:solidFill>
              <a:sym typeface="Odibee Sans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10007600" y="3674339"/>
            <a:ext cx="7874000" cy="64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создание единого информационного пространства </a:t>
            </a:r>
            <a:r>
              <a:rPr lang="ru-RU" sz="2400" dirty="0" smtClean="0"/>
              <a:t>центра,</a:t>
            </a:r>
            <a:endParaRPr lang="ru-RU" sz="240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освещение новостей и проблем </a:t>
            </a:r>
            <a:r>
              <a:rPr lang="ru-RU" sz="2400" dirty="0" smtClean="0"/>
              <a:t>центра,</a:t>
            </a:r>
            <a:endParaRPr lang="ru-RU" sz="2400" dirty="0" smtClean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развитие информационной и коммуникативной культуры учащихся,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формирование навыков общения и </a:t>
            </a:r>
            <a:r>
              <a:rPr lang="ru-RU" sz="2400" dirty="0" smtClean="0"/>
              <a:t>сотрудничества,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поддержка </a:t>
            </a:r>
            <a:r>
              <a:rPr lang="ru-RU" sz="2400" dirty="0" smtClean="0"/>
              <a:t>творческой самореализации учащихся и популяризация центра в </a:t>
            </a:r>
            <a:r>
              <a:rPr lang="ru-RU" sz="2400" dirty="0" err="1" smtClean="0"/>
              <a:t>медиапространстве</a:t>
            </a:r>
            <a:r>
              <a:rPr lang="ru-RU" sz="2400" dirty="0" smtClean="0"/>
              <a:t>,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выявление и поддержка инициативных </a:t>
            </a:r>
            <a:r>
              <a:rPr lang="ru-RU" sz="2400" dirty="0" smtClean="0"/>
              <a:t>учащихся,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создание </a:t>
            </a:r>
            <a:r>
              <a:rPr lang="ru-RU" sz="2400" dirty="0" smtClean="0"/>
              <a:t>условий для реализации инициативы,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ru-RU" sz="2400" dirty="0" smtClean="0"/>
              <a:t>использование и внедрение современных технологий в воспитательно-образовательный процесс</a:t>
            </a:r>
            <a:endParaRPr lang="ru-RU" sz="2400" dirty="0"/>
          </a:p>
        </p:txBody>
      </p:sp>
      <p:sp>
        <p:nvSpPr>
          <p:cNvPr id="183" name="Google Shape;183;p18"/>
          <p:cNvSpPr/>
          <p:nvPr/>
        </p:nvSpPr>
        <p:spPr>
          <a:xfrm>
            <a:off x="566830" y="3669875"/>
            <a:ext cx="4403433" cy="3171367"/>
          </a:xfrm>
          <a:custGeom>
            <a:avLst/>
            <a:gdLst/>
            <a:ahLst/>
            <a:cxnLst/>
            <a:rect l="l" t="t" r="r" b="b"/>
            <a:pathLst>
              <a:path w="4403433" h="3171367" extrusionOk="0">
                <a:moveTo>
                  <a:pt x="0" y="0"/>
                </a:moveTo>
                <a:lnTo>
                  <a:pt x="4403433" y="0"/>
                </a:lnTo>
                <a:lnTo>
                  <a:pt x="4403433" y="3171367"/>
                </a:lnTo>
                <a:lnTo>
                  <a:pt x="0" y="3171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28500" t="-117483" r="-135493" b="-1104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-777876" y="6443331"/>
            <a:ext cx="1806576" cy="3367470"/>
          </a:xfrm>
          <a:custGeom>
            <a:avLst/>
            <a:gdLst/>
            <a:ahLst/>
            <a:cxnLst/>
            <a:rect l="l" t="t" r="r" b="b"/>
            <a:pathLst>
              <a:path w="1806576" h="3367470" extrusionOk="0">
                <a:moveTo>
                  <a:pt x="0" y="0"/>
                </a:moveTo>
                <a:lnTo>
                  <a:pt x="1806576" y="0"/>
                </a:lnTo>
                <a:lnTo>
                  <a:pt x="1806576" y="3367470"/>
                </a:lnTo>
                <a:lnTo>
                  <a:pt x="0" y="336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8768" t="-192999" r="-548385" b="-1580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5805580" y="6443331"/>
            <a:ext cx="4720105" cy="3367470"/>
          </a:xfrm>
          <a:custGeom>
            <a:avLst/>
            <a:gdLst/>
            <a:ahLst/>
            <a:cxnLst/>
            <a:rect l="l" t="t" r="r" b="b"/>
            <a:pathLst>
              <a:path w="4720105" h="3367470" extrusionOk="0">
                <a:moveTo>
                  <a:pt x="0" y="0"/>
                </a:moveTo>
                <a:lnTo>
                  <a:pt x="4720105" y="0"/>
                </a:lnTo>
                <a:lnTo>
                  <a:pt x="4720105" y="3367470"/>
                </a:lnTo>
                <a:lnTo>
                  <a:pt x="0" y="336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0872" t="-192999" r="-8720" b="-1580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234080" y="494875"/>
            <a:ext cx="4290920" cy="3101765"/>
          </a:xfrm>
          <a:custGeom>
            <a:avLst/>
            <a:gdLst/>
            <a:ahLst/>
            <a:cxnLst/>
            <a:rect l="l" t="t" r="r" b="b"/>
            <a:pathLst>
              <a:path w="4290920" h="3101765" extrusionOk="0">
                <a:moveTo>
                  <a:pt x="0" y="0"/>
                </a:moveTo>
                <a:lnTo>
                  <a:pt x="4290920" y="0"/>
                </a:lnTo>
                <a:lnTo>
                  <a:pt x="4290920" y="3101765"/>
                </a:lnTo>
                <a:lnTo>
                  <a:pt x="0" y="3101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0642" t="-17757" r="-32909" b="-2174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748</Words>
  <PresentationFormat>Произвольный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Odibee Sans</vt:lpstr>
      <vt:lpstr>Roboto</vt:lpstr>
      <vt:lpstr>Roboto Medium</vt:lpstr>
      <vt:lpstr>Franklin Gothic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140</cp:revision>
  <dcterms:modified xsi:type="dcterms:W3CDTF">2024-04-09T10:11:37Z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9585859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